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87" r:id="rId4"/>
  </p:sldMasterIdLst>
  <p:notesMasterIdLst>
    <p:notesMasterId r:id="rId16"/>
  </p:notesMasterIdLst>
  <p:handoutMasterIdLst>
    <p:handoutMasterId r:id="rId17"/>
  </p:handoutMasterIdLst>
  <p:sldIdLst>
    <p:sldId id="256" r:id="rId5"/>
    <p:sldId id="2145705669" r:id="rId6"/>
    <p:sldId id="339" r:id="rId7"/>
    <p:sldId id="2145705707" r:id="rId8"/>
    <p:sldId id="2145705719" r:id="rId9"/>
    <p:sldId id="2145705709" r:id="rId10"/>
    <p:sldId id="2145705684" r:id="rId11"/>
    <p:sldId id="298" r:id="rId12"/>
    <p:sldId id="2145705720" r:id="rId13"/>
    <p:sldId id="2145705676" r:id="rId14"/>
    <p:sldId id="214570572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875"/>
    <a:srgbClr val="13A61A"/>
    <a:srgbClr val="F0F0F0"/>
    <a:srgbClr val="2F39A3"/>
    <a:srgbClr val="F33E01"/>
    <a:srgbClr val="008000"/>
    <a:srgbClr val="14A85C"/>
    <a:srgbClr val="00CC00"/>
    <a:srgbClr val="597395"/>
    <a:srgbClr val="A2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72C3F-D8F6-43F8-BDAA-7FC1ECA746BD}" v="48" dt="2025-02-12T21:13:14.094"/>
    <p1510:client id="{C63129C5-2E20-42A1-84FF-116C9CBCEBCE}" v="35" dt="2025-02-11T22:08:39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05" autoAdjust="0"/>
    <p:restoredTop sz="93878" autoAdjust="0"/>
  </p:normalViewPr>
  <p:slideViewPr>
    <p:cSldViewPr snapToGrid="0">
      <p:cViewPr varScale="1">
        <p:scale>
          <a:sx n="122" d="100"/>
          <a:sy n="122" d="100"/>
        </p:scale>
        <p:origin x="102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C164A9-4702-420A-B839-AC78C066C7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AAC17-135A-456A-B2F4-94A5C2C985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D5015-FC5C-4966-BCCA-2BAA7BB4B93E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8EC98-290D-41A1-8455-4F6E7679B5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B0379-299E-4443-9197-5C04F99AD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F5571-AB31-4CB0-BE18-8DD9479FCA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0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99E71-D97B-402E-A7F7-81289544A44A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384A-B045-48A2-AC63-DD130B0BE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5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0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8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5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160D-94B8-EA9B-AE07-AB0239F76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67D48-519A-C87F-E858-BB161B934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A89CC-A0C0-5505-80C9-5CB2C6E73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CE391-653A-7EA3-3BF1-6CB642BD3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C384A-B045-48A2-AC63-DD130B0BEC0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2958-F69E-41DF-930D-F05E036BF200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plane flying in the sky&#10;&#10;Description automatically generated">
            <a:extLst>
              <a:ext uri="{FF2B5EF4-FFF2-40B4-BE49-F238E27FC236}">
                <a16:creationId xmlns:a16="http://schemas.microsoft.com/office/drawing/2014/main" id="{FDBB3553-0F9C-0D18-2F4B-5100773B4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295C-3964-4B84-A42A-798BBA379177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1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2AB7A-2D52-417D-ADAA-DCC7C92566D9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2BE1-DFB0-4F22-B2C8-A1271D4B417E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E0C263-EB2F-3F32-6B1B-BB7A4FB88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69212" y="-11008843"/>
            <a:ext cx="35279464" cy="198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E735-F936-4E86-BAB0-20EBA100943A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8F90D-BB29-4664-A44C-F3259D926435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9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BC5E-B27C-4DA7-A9EF-D02E8985A67A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7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D3D5-9565-4E71-92B6-14C7E5EB6C15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0B781-2698-4D26-8B72-D6E90D4E249F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4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4753-D4BD-415C-B53E-4291D6A0A123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8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0E07-315E-4A76-82C2-7EC042E1C3ED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1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5F4B-55BB-47E2-A145-09711BAC47EA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6F8-865C-4E6D-A4A0-157417056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9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C73ACB-2698-C223-16EC-453BD88E5B31}"/>
              </a:ext>
            </a:extLst>
          </p:cNvPr>
          <p:cNvSpPr/>
          <p:nvPr/>
        </p:nvSpPr>
        <p:spPr>
          <a:xfrm>
            <a:off x="0" y="1572768"/>
            <a:ext cx="12192000" cy="524369"/>
          </a:xfrm>
          <a:prstGeom prst="rect">
            <a:avLst/>
          </a:prstGeom>
          <a:solidFill>
            <a:srgbClr val="104875"/>
          </a:solidFill>
          <a:ln>
            <a:solidFill>
              <a:srgbClr val="104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4C1A9-53D6-59A6-94FE-79ABE676C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1505" y="6333631"/>
            <a:ext cx="1860495" cy="524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/>
              <a:t>February 2025</a:t>
            </a:r>
          </a:p>
        </p:txBody>
      </p:sp>
      <p:pic>
        <p:nvPicPr>
          <p:cNvPr id="4098" name="Picture 683191959">
            <a:extLst>
              <a:ext uri="{FF2B5EF4-FFF2-40B4-BE49-F238E27FC236}">
                <a16:creationId xmlns:a16="http://schemas.microsoft.com/office/drawing/2014/main" id="{7DBB1EF2-7066-BACC-8546-80B3FF8B6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1" y="5200341"/>
            <a:ext cx="19716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4AA1C-2A33-6876-F87A-22C1803E10CA}"/>
              </a:ext>
            </a:extLst>
          </p:cNvPr>
          <p:cNvSpPr txBox="1"/>
          <p:nvPr/>
        </p:nvSpPr>
        <p:spPr>
          <a:xfrm>
            <a:off x="3046863" y="3109247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>
                <a:effectLst/>
              </a:rPr>
            </a:br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E5A334C7-6F06-327E-8C17-0739EDAE2A63}"/>
              </a:ext>
            </a:extLst>
          </p:cNvPr>
          <p:cNvSpPr/>
          <p:nvPr/>
        </p:nvSpPr>
        <p:spPr>
          <a:xfrm>
            <a:off x="-692727" y="-1694410"/>
            <a:ext cx="45719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06C6D-C42A-4EC3-8847-08C3571CE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4863" y="1463111"/>
            <a:ext cx="5157216" cy="64633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404139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268DFD-F567-E938-1957-FE3F3CB95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154" y="2013626"/>
            <a:ext cx="5170744" cy="43697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3F8E86-674E-195E-8957-F0ADE94FEC6B}"/>
              </a:ext>
            </a:extLst>
          </p:cNvPr>
          <p:cNvSpPr txBox="1">
            <a:spLocks/>
          </p:cNvSpPr>
          <p:nvPr/>
        </p:nvSpPr>
        <p:spPr>
          <a:xfrm>
            <a:off x="6914707" y="2278912"/>
            <a:ext cx="5170745" cy="4104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80E66E-639A-56A1-DF8C-14A747E0E6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42" y="5017779"/>
            <a:ext cx="3460958" cy="1079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A7832-29E1-9442-8519-EF0419DE1D65}"/>
              </a:ext>
            </a:extLst>
          </p:cNvPr>
          <p:cNvSpPr txBox="1"/>
          <p:nvPr/>
        </p:nvSpPr>
        <p:spPr>
          <a:xfrm>
            <a:off x="3683154" y="315243"/>
            <a:ext cx="4191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ED17B-194D-82DF-E007-3D497A8A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683191959">
            <a:extLst>
              <a:ext uri="{FF2B5EF4-FFF2-40B4-BE49-F238E27FC236}">
                <a16:creationId xmlns:a16="http://schemas.microsoft.com/office/drawing/2014/main" id="{04F876DD-98DB-4924-2AD7-B2070BFC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0" y="4900182"/>
            <a:ext cx="2224842" cy="148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94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268DFD-F567-E938-1957-FE3F3CB95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154" y="2013626"/>
            <a:ext cx="5170744" cy="43697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3F8E86-674E-195E-8957-F0ADE94FEC6B}"/>
              </a:ext>
            </a:extLst>
          </p:cNvPr>
          <p:cNvSpPr txBox="1">
            <a:spLocks/>
          </p:cNvSpPr>
          <p:nvPr/>
        </p:nvSpPr>
        <p:spPr>
          <a:xfrm>
            <a:off x="6914707" y="2278912"/>
            <a:ext cx="5170745" cy="4104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80E66E-639A-56A1-DF8C-14A747E0E6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193" y="5571821"/>
            <a:ext cx="2514350" cy="784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A7832-29E1-9442-8519-EF0419DE1D65}"/>
              </a:ext>
            </a:extLst>
          </p:cNvPr>
          <p:cNvSpPr txBox="1"/>
          <p:nvPr/>
        </p:nvSpPr>
        <p:spPr>
          <a:xfrm>
            <a:off x="3683154" y="315243"/>
            <a:ext cx="4191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Video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ED17B-194D-82DF-E007-3D497A8A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Amerijet_BrandIdentity_Low-Bitrate">
            <a:hlinkClick r:id="" action="ppaction://media"/>
            <a:extLst>
              <a:ext uri="{FF2B5EF4-FFF2-40B4-BE49-F238E27FC236}">
                <a16:creationId xmlns:a16="http://schemas.microsoft.com/office/drawing/2014/main" id="{33F59557-582D-A9C7-0C4E-DB43B8A58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095" y="2101277"/>
            <a:ext cx="5275456" cy="29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3226FB1-0F03-5DF2-69DA-1D3AD3E7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Our Vision, Mission and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55231-667E-52BC-5B32-18C71CCB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2</a:t>
            </a:fld>
            <a:endParaRPr lang="en-US" dirty="0"/>
          </a:p>
        </p:txBody>
      </p:sp>
      <p:pic>
        <p:nvPicPr>
          <p:cNvPr id="28" name="Picture 27" descr="A colorful arrows in a circle&#10;&#10;Description automatically generated">
            <a:extLst>
              <a:ext uri="{FF2B5EF4-FFF2-40B4-BE49-F238E27FC236}">
                <a16:creationId xmlns:a16="http://schemas.microsoft.com/office/drawing/2014/main" id="{DCBF18DF-17A1-1B91-C71B-9930F1ADB4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439" y="1645064"/>
            <a:ext cx="8734926" cy="53907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7C6D2A-3A4B-C560-F491-7DA8B9C7E7E9}"/>
              </a:ext>
            </a:extLst>
          </p:cNvPr>
          <p:cNvSpPr txBox="1"/>
          <p:nvPr/>
        </p:nvSpPr>
        <p:spPr>
          <a:xfrm>
            <a:off x="3490604" y="4218374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4875"/>
                </a:solidFill>
              </a:rPr>
              <a:t>Vision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7550CC-F907-7CE1-3226-10656A6B20E3}"/>
              </a:ext>
            </a:extLst>
          </p:cNvPr>
          <p:cNvSpPr txBox="1"/>
          <p:nvPr/>
        </p:nvSpPr>
        <p:spPr>
          <a:xfrm>
            <a:off x="7097044" y="2863042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55BE62-F7E2-377B-2183-EF17395E8542}"/>
              </a:ext>
            </a:extLst>
          </p:cNvPr>
          <p:cNvSpPr txBox="1"/>
          <p:nvPr/>
        </p:nvSpPr>
        <p:spPr>
          <a:xfrm>
            <a:off x="7075080" y="4373525"/>
            <a:ext cx="126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4875"/>
                </a:solidFill>
              </a:rPr>
              <a:t>Values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85E94E41-9E83-EC6D-EBB0-8E6228231F25}"/>
              </a:ext>
            </a:extLst>
          </p:cNvPr>
          <p:cNvSpPr txBox="1">
            <a:spLocks/>
          </p:cNvSpPr>
          <p:nvPr/>
        </p:nvSpPr>
        <p:spPr>
          <a:xfrm>
            <a:off x="2034725" y="4949182"/>
            <a:ext cx="2655246" cy="15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be the best-in-class cargo carrier in the markets we serve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89B8220E-E16C-C884-6ECB-B286A7F3DC2F}"/>
              </a:ext>
            </a:extLst>
          </p:cNvPr>
          <p:cNvSpPr txBox="1">
            <a:spLocks/>
          </p:cNvSpPr>
          <p:nvPr/>
        </p:nvSpPr>
        <p:spPr>
          <a:xfrm>
            <a:off x="3930303" y="8117242"/>
            <a:ext cx="2055599" cy="3436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48D9BB-10A0-C20D-F2E4-48777DEC2B10}"/>
              </a:ext>
            </a:extLst>
          </p:cNvPr>
          <p:cNvSpPr txBox="1"/>
          <p:nvPr/>
        </p:nvSpPr>
        <p:spPr>
          <a:xfrm>
            <a:off x="7685339" y="4536210"/>
            <a:ext cx="2312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Safety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People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Customer Focus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Agility </a:t>
            </a:r>
          </a:p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cs typeface="Arial" pitchFamily="34" charset="0"/>
              </a:rPr>
              <a:t>Reliability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250034-FE44-A5C5-5DE8-05537E0BA503}"/>
              </a:ext>
            </a:extLst>
          </p:cNvPr>
          <p:cNvSpPr txBox="1"/>
          <p:nvPr/>
        </p:nvSpPr>
        <p:spPr>
          <a:xfrm>
            <a:off x="4843426" y="2653753"/>
            <a:ext cx="2075818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transport the goods that enrich and connect the lives of our customers and communities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AF6FAD-C821-EAD8-D9D3-35C89F5BCCE2}"/>
              </a:ext>
            </a:extLst>
          </p:cNvPr>
          <p:cNvCxnSpPr>
            <a:cxnSpLocks/>
          </p:cNvCxnSpPr>
          <p:nvPr/>
        </p:nvCxnSpPr>
        <p:spPr>
          <a:xfrm>
            <a:off x="7222599" y="3429000"/>
            <a:ext cx="121020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2FC7A49-064E-8FAC-BDEE-FFA9FEB320A3}"/>
              </a:ext>
            </a:extLst>
          </p:cNvPr>
          <p:cNvCxnSpPr>
            <a:cxnSpLocks/>
          </p:cNvCxnSpPr>
          <p:nvPr/>
        </p:nvCxnSpPr>
        <p:spPr>
          <a:xfrm>
            <a:off x="3603632" y="4792355"/>
            <a:ext cx="9776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6F7E85-4361-50C3-A4D6-DA3308131034}"/>
              </a:ext>
            </a:extLst>
          </p:cNvPr>
          <p:cNvCxnSpPr>
            <a:cxnSpLocks/>
          </p:cNvCxnSpPr>
          <p:nvPr/>
        </p:nvCxnSpPr>
        <p:spPr>
          <a:xfrm>
            <a:off x="7217871" y="4936044"/>
            <a:ext cx="1034214" cy="131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9" name="Picture 48" descr="A blue and red star with a red white and blue stripe&#10;&#10;Description automatically generated">
            <a:extLst>
              <a:ext uri="{FF2B5EF4-FFF2-40B4-BE49-F238E27FC236}">
                <a16:creationId xmlns:a16="http://schemas.microsoft.com/office/drawing/2014/main" id="{56A628BC-75D3-5199-706E-2A8E7A5789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64" y="5364205"/>
            <a:ext cx="1079276" cy="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99D2-72CF-FEA7-11E4-20C950D6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532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04875"/>
                </a:solidFill>
              </a:rPr>
              <a:t>Operating a Fleet of 12 Aircraft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23A0B6-0CD1-7785-78C4-085961350431}"/>
              </a:ext>
            </a:extLst>
          </p:cNvPr>
          <p:cNvSpPr txBox="1">
            <a:spLocks/>
          </p:cNvSpPr>
          <p:nvPr/>
        </p:nvSpPr>
        <p:spPr>
          <a:xfrm>
            <a:off x="1663477" y="2825432"/>
            <a:ext cx="6329716" cy="5347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9 Boeing 767-300F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04CBF-A422-1D26-D41F-92429695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BAA8D-8A9A-368B-9CDD-75147A641CF1}"/>
              </a:ext>
            </a:extLst>
          </p:cNvPr>
          <p:cNvSpPr txBox="1"/>
          <p:nvPr/>
        </p:nvSpPr>
        <p:spPr>
          <a:xfrm>
            <a:off x="214891" y="6476248"/>
            <a:ext cx="1058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Updated:02/05/25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C2675D-A79A-6EC0-C6A6-A4998CA8243B}"/>
              </a:ext>
            </a:extLst>
          </p:cNvPr>
          <p:cNvSpPr txBox="1">
            <a:spLocks/>
          </p:cNvSpPr>
          <p:nvPr/>
        </p:nvSpPr>
        <p:spPr>
          <a:xfrm>
            <a:off x="6554814" y="1841380"/>
            <a:ext cx="6329716" cy="2915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2"/>
                </a:solidFill>
              </a:rPr>
              <a:t>CMI/3 Boeing 767-300F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E4B2AF-8ED3-FA79-B152-161014ED7BCB}"/>
              </a:ext>
            </a:extLst>
          </p:cNvPr>
          <p:cNvGrpSpPr/>
          <p:nvPr/>
        </p:nvGrpSpPr>
        <p:grpSpPr>
          <a:xfrm>
            <a:off x="2564712" y="4568033"/>
            <a:ext cx="6895141" cy="2305450"/>
            <a:chOff x="2259756" y="4565243"/>
            <a:chExt cx="6895141" cy="23054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17B449-60FA-D7B0-130A-C23FC2CE06FE}"/>
                </a:ext>
              </a:extLst>
            </p:cNvPr>
            <p:cNvCxnSpPr/>
            <p:nvPr/>
          </p:nvCxnSpPr>
          <p:spPr>
            <a:xfrm>
              <a:off x="5350148" y="4614043"/>
              <a:ext cx="0" cy="17425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BED74F-4BF4-4768-6D1F-882158DF499C}"/>
                </a:ext>
              </a:extLst>
            </p:cNvPr>
            <p:cNvGrpSpPr/>
            <p:nvPr/>
          </p:nvGrpSpPr>
          <p:grpSpPr>
            <a:xfrm>
              <a:off x="2259756" y="4565243"/>
              <a:ext cx="6895141" cy="2305450"/>
              <a:chOff x="2259756" y="4565243"/>
              <a:chExt cx="6895141" cy="230545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58FEA2-FECD-E182-A366-8502E8117AA8}"/>
                  </a:ext>
                </a:extLst>
              </p:cNvPr>
              <p:cNvSpPr txBox="1"/>
              <p:nvPr/>
            </p:nvSpPr>
            <p:spPr>
              <a:xfrm>
                <a:off x="2330546" y="4654702"/>
                <a:ext cx="3242792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         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Payload Gross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55,000 kg 	 121,000 lbs.</a:t>
                </a:r>
              </a:p>
              <a:p>
                <a:endParaRPr lang="en-US" sz="2000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            Payload Net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51,000 kg       112,000 lbs.		</a:t>
                </a:r>
              </a:p>
              <a:p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1F0012-3FAE-BB58-C918-FC1A5D1BB092}"/>
                  </a:ext>
                </a:extLst>
              </p:cNvPr>
              <p:cNvSpPr txBox="1"/>
              <p:nvPr/>
            </p:nvSpPr>
            <p:spPr>
              <a:xfrm>
                <a:off x="5623027" y="4565243"/>
                <a:ext cx="353187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    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Volume (MD)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10,947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ft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     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310 </a:t>
                </a:r>
                <a:r>
                  <a:rPr lang="en-US" sz="2000" dirty="0">
                    <a:solidFill>
                      <a:schemeClr val="tx2"/>
                    </a:solidFill>
                  </a:rPr>
                  <a:t>M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</a:t>
                </a:r>
              </a:p>
              <a:p>
                <a:endParaRPr lang="en-US" sz="2000" dirty="0">
                  <a:solidFill>
                    <a:schemeClr val="tx2"/>
                  </a:solidFill>
                </a:endParaRP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     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Volume (LD)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  3,750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ft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       </a:t>
                </a:r>
                <a:r>
                  <a:rPr lang="en-US" sz="2000" b="0" i="0" dirty="0">
                    <a:solidFill>
                      <a:schemeClr val="tx2"/>
                    </a:solidFill>
                    <a:effectLst/>
                  </a:rPr>
                  <a:t>106 </a:t>
                </a:r>
                <a:r>
                  <a:rPr lang="en-US" sz="2000" dirty="0">
                    <a:solidFill>
                      <a:schemeClr val="tx2"/>
                    </a:solidFill>
                  </a:rPr>
                  <a:t>M</a:t>
                </a:r>
                <a:r>
                  <a:rPr lang="en-US" sz="2000" baseline="30000" dirty="0">
                    <a:solidFill>
                      <a:schemeClr val="tx2"/>
                    </a:solidFill>
                  </a:rPr>
                  <a:t>3</a:t>
                </a:r>
                <a:endParaRPr lang="en-US" sz="2000" dirty="0">
                  <a:solidFill>
                    <a:schemeClr val="tx2"/>
                  </a:solidFill>
                </a:endParaRPr>
              </a:p>
              <a:p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360B639-2FD9-745A-156D-F37D2371A924}"/>
                  </a:ext>
                </a:extLst>
              </p:cNvPr>
              <p:cNvCxnSpPr/>
              <p:nvPr/>
            </p:nvCxnSpPr>
            <p:spPr>
              <a:xfrm>
                <a:off x="2259756" y="5394960"/>
                <a:ext cx="628226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4ACE209-812D-B4F6-93C7-61D1ADEBB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4740" y="5012940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3F52A89-DE2E-81CD-2E11-A0B94ECD88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4740" y="5914394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D6B95F-64F1-4122-D3AD-CC5249DD9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097" y="5857244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33E9DAD-D6F2-75AE-7FD9-3FD3A9379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836" y="4958580"/>
                <a:ext cx="0" cy="26289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CD9A8B7-1455-0378-1B18-B73FAB523D4E}"/>
              </a:ext>
            </a:extLst>
          </p:cNvPr>
          <p:cNvSpPr/>
          <p:nvPr/>
        </p:nvSpPr>
        <p:spPr>
          <a:xfrm>
            <a:off x="2503306" y="4365626"/>
            <a:ext cx="6440669" cy="2245009"/>
          </a:xfrm>
          <a:prstGeom prst="rect">
            <a:avLst/>
          </a:prstGeom>
          <a:noFill/>
          <a:ln w="38100">
            <a:solidFill>
              <a:srgbClr val="104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8DB91A4-0948-10CA-714E-9EFD9629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70" y="2032578"/>
            <a:ext cx="438817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68710C-0751-73EA-97F9-1EB674AE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84" y="2006069"/>
            <a:ext cx="4369626" cy="1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9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6962-ED0E-5574-209F-A24E0725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1891"/>
            <a:ext cx="12191999" cy="111495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Diversified Service Offerings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8D15D-A879-43FD-9A03-5D099467F8AC}"/>
              </a:ext>
            </a:extLst>
          </p:cNvPr>
          <p:cNvSpPr txBox="1"/>
          <p:nvPr/>
        </p:nvSpPr>
        <p:spPr>
          <a:xfrm>
            <a:off x="736596" y="1854707"/>
            <a:ext cx="1061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04875"/>
                </a:solidFill>
                <a:cs typeface="Times New Roman" panose="02020603050405020304" pitchFamily="18" charset="0"/>
              </a:rPr>
              <a:t>Amerijet has developed a range of offerings ideally suited for B2B,  B2C, Government, and Emergency Relief shipments worldwide.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BBD1A-77FD-2CDF-FA49-57BCF0890776}"/>
              </a:ext>
            </a:extLst>
          </p:cNvPr>
          <p:cNvSpPr txBox="1"/>
          <p:nvPr/>
        </p:nvSpPr>
        <p:spPr>
          <a:xfrm>
            <a:off x="836095" y="2645690"/>
            <a:ext cx="115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Scheduled Service</a:t>
            </a: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5AE0F084-9C7D-6210-B6EE-1E0F9F104B00}"/>
              </a:ext>
            </a:extLst>
          </p:cNvPr>
          <p:cNvSpPr txBox="1"/>
          <p:nvPr/>
        </p:nvSpPr>
        <p:spPr>
          <a:xfrm>
            <a:off x="2950230" y="2750454"/>
            <a:ext cx="802256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spcBef>
                <a:spcPts val="95"/>
              </a:spcBef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</a:rPr>
              <a:t>Scheduled Service transports time-sensitive, perishable, oversized, hazardous, and highly specialized products where air transportation is the only viable option.</a:t>
            </a:r>
            <a:endParaRPr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6ED1CD8-803D-9DDC-3C4D-B78711083EBA}"/>
              </a:ext>
            </a:extLst>
          </p:cNvPr>
          <p:cNvSpPr/>
          <p:nvPr/>
        </p:nvSpPr>
        <p:spPr>
          <a:xfrm>
            <a:off x="2202221" y="2721980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EEC63-2BFE-DE5D-7A0A-42AE213EB3AE}"/>
              </a:ext>
            </a:extLst>
          </p:cNvPr>
          <p:cNvSpPr txBox="1"/>
          <p:nvPr/>
        </p:nvSpPr>
        <p:spPr>
          <a:xfrm>
            <a:off x="465193" y="3579041"/>
            <a:ext cx="1893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Contracted Service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4DD3CCE-595A-6338-A745-189A85953FC4}"/>
              </a:ext>
            </a:extLst>
          </p:cNvPr>
          <p:cNvSpPr/>
          <p:nvPr/>
        </p:nvSpPr>
        <p:spPr>
          <a:xfrm>
            <a:off x="2166243" y="3674888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43" name="object 28">
            <a:extLst>
              <a:ext uri="{FF2B5EF4-FFF2-40B4-BE49-F238E27FC236}">
                <a16:creationId xmlns:a16="http://schemas.microsoft.com/office/drawing/2014/main" id="{8E751A2A-38C1-F097-12E3-622F4DAB7126}"/>
              </a:ext>
            </a:extLst>
          </p:cNvPr>
          <p:cNvSpPr txBox="1"/>
          <p:nvPr/>
        </p:nvSpPr>
        <p:spPr>
          <a:xfrm>
            <a:off x="2950230" y="3715618"/>
            <a:ext cx="757786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</a:rPr>
              <a:t>ACMI/CMI and long-term agreements with key customers under which Amerijet operates entire cargo aircraft on their behalf.</a:t>
            </a:r>
            <a:endParaRPr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F70F21-4A5C-817E-75C6-159C657DA852}"/>
              </a:ext>
            </a:extLst>
          </p:cNvPr>
          <p:cNvSpPr txBox="1"/>
          <p:nvPr/>
        </p:nvSpPr>
        <p:spPr>
          <a:xfrm>
            <a:off x="836095" y="4762532"/>
            <a:ext cx="115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DoD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DA2A816-0997-4216-CCA6-3A44366BBE40}"/>
              </a:ext>
            </a:extLst>
          </p:cNvPr>
          <p:cNvSpPr/>
          <p:nvPr/>
        </p:nvSpPr>
        <p:spPr>
          <a:xfrm>
            <a:off x="2202221" y="4672410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60" name="object 28">
            <a:extLst>
              <a:ext uri="{FF2B5EF4-FFF2-40B4-BE49-F238E27FC236}">
                <a16:creationId xmlns:a16="http://schemas.microsoft.com/office/drawing/2014/main" id="{D4C0AE77-D212-A470-DFBC-0E3656B9593D}"/>
              </a:ext>
            </a:extLst>
          </p:cNvPr>
          <p:cNvSpPr txBox="1"/>
          <p:nvPr/>
        </p:nvSpPr>
        <p:spPr>
          <a:xfrm>
            <a:off x="2935661" y="4850876"/>
            <a:ext cx="803713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  <a:cs typeface="Times New Roman"/>
              </a:rPr>
              <a:t>Chartered</a:t>
            </a:r>
            <a:r>
              <a:rPr lang="en-US" sz="1600" spc="-4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services</a:t>
            </a:r>
            <a:r>
              <a:rPr lang="en-US" sz="1600" spc="-2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under</a:t>
            </a:r>
            <a:r>
              <a:rPr lang="en-US" sz="1600" spc="-5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various</a:t>
            </a:r>
            <a:r>
              <a:rPr lang="en-US" sz="1600" spc="-4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programs</a:t>
            </a:r>
            <a:r>
              <a:rPr lang="en-US" sz="1600" spc="-3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spc="-10" dirty="0">
                <a:solidFill>
                  <a:srgbClr val="104875"/>
                </a:solidFill>
                <a:cs typeface="Times New Roman"/>
              </a:rPr>
              <a:t>(e.g.,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CRAF)</a:t>
            </a:r>
            <a:r>
              <a:rPr lang="en-US" sz="1600" spc="-1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for</a:t>
            </a:r>
            <a:r>
              <a:rPr lang="en-US" sz="1600" spc="-3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the</a:t>
            </a:r>
            <a:r>
              <a:rPr lang="en-US" sz="1600" spc="-3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U.S.</a:t>
            </a:r>
            <a:r>
              <a:rPr lang="en-US" sz="1600" spc="-2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Department</a:t>
            </a:r>
            <a:r>
              <a:rPr lang="en-US" sz="1600" spc="-25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dirty="0">
                <a:solidFill>
                  <a:srgbClr val="104875"/>
                </a:solidFill>
                <a:cs typeface="Times New Roman"/>
              </a:rPr>
              <a:t>of</a:t>
            </a:r>
            <a:r>
              <a:rPr lang="en-US" sz="1600" spc="-30" dirty="0">
                <a:solidFill>
                  <a:srgbClr val="104875"/>
                </a:solidFill>
                <a:cs typeface="Times New Roman"/>
              </a:rPr>
              <a:t> </a:t>
            </a:r>
            <a:r>
              <a:rPr lang="en-US" sz="1600" spc="-10" dirty="0">
                <a:solidFill>
                  <a:srgbClr val="104875"/>
                </a:solidFill>
                <a:cs typeface="Times New Roman"/>
              </a:rPr>
              <a:t>Defense</a:t>
            </a:r>
            <a:endParaRPr lang="en-US"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B0CC3A2-4E49-E929-AEAA-A8D86DC7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084" y="6468304"/>
            <a:ext cx="2743200" cy="365125"/>
          </a:xfrm>
        </p:spPr>
        <p:txBody>
          <a:bodyPr/>
          <a:lstStyle/>
          <a:p>
            <a:fld id="{7F55D6F8-865C-4E6D-A4A0-157417056F59}" type="slidenum">
              <a:rPr lang="en-US" smtClean="0">
                <a:solidFill>
                  <a:srgbClr val="104875"/>
                </a:solidFill>
              </a:rPr>
              <a:t>4</a:t>
            </a:fld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8B0CC8-4CFD-A9BC-315C-A26E8ABA50B1}"/>
              </a:ext>
            </a:extLst>
          </p:cNvPr>
          <p:cNvSpPr txBox="1"/>
          <p:nvPr/>
        </p:nvSpPr>
        <p:spPr>
          <a:xfrm>
            <a:off x="871211" y="5599382"/>
            <a:ext cx="125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04875"/>
                </a:solidFill>
              </a:rPr>
              <a:t>Ad Hoc Charters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09CC4133-7AF0-8A2C-F522-2E0046B5ED7E}"/>
              </a:ext>
            </a:extLst>
          </p:cNvPr>
          <p:cNvSpPr/>
          <p:nvPr/>
        </p:nvSpPr>
        <p:spPr>
          <a:xfrm>
            <a:off x="2202221" y="5671470"/>
            <a:ext cx="519809" cy="54957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04875"/>
              </a:solidFill>
            </a:endParaRPr>
          </a:p>
        </p:txBody>
      </p:sp>
      <p:sp>
        <p:nvSpPr>
          <p:cNvPr id="59" name="object 28">
            <a:extLst>
              <a:ext uri="{FF2B5EF4-FFF2-40B4-BE49-F238E27FC236}">
                <a16:creationId xmlns:a16="http://schemas.microsoft.com/office/drawing/2014/main" id="{8061D7C4-3470-B7BA-333D-20C0F193761F}"/>
              </a:ext>
            </a:extLst>
          </p:cNvPr>
          <p:cNvSpPr txBox="1"/>
          <p:nvPr/>
        </p:nvSpPr>
        <p:spPr>
          <a:xfrm>
            <a:off x="2935662" y="5741088"/>
            <a:ext cx="788630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tabLst>
                <a:tab pos="184785" algn="l"/>
                <a:tab pos="185420" algn="l"/>
              </a:tabLst>
            </a:pPr>
            <a:r>
              <a:rPr lang="en-US" sz="1600" dirty="0">
                <a:solidFill>
                  <a:srgbClr val="104875"/>
                </a:solidFill>
              </a:rPr>
              <a:t>Short-term and ad hoc charters for various industries and on behalf of logistics providers and freight forwarders.</a:t>
            </a:r>
            <a:endParaRPr sz="1600" dirty="0">
              <a:solidFill>
                <a:srgbClr val="104875"/>
              </a:solidFill>
              <a:cs typeface="Times New Roma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B9F0DF-ED83-34BE-9E0E-387D30E7D493}"/>
              </a:ext>
            </a:extLst>
          </p:cNvPr>
          <p:cNvSpPr/>
          <p:nvPr/>
        </p:nvSpPr>
        <p:spPr>
          <a:xfrm>
            <a:off x="736599" y="2618395"/>
            <a:ext cx="10236199" cy="7890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DD90B8-D302-9597-54EE-929BD0743BD4}"/>
              </a:ext>
            </a:extLst>
          </p:cNvPr>
          <p:cNvSpPr/>
          <p:nvPr/>
        </p:nvSpPr>
        <p:spPr>
          <a:xfrm>
            <a:off x="736599" y="3562693"/>
            <a:ext cx="10236200" cy="8060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4CED7F-F6AC-6562-F14E-24F4A034D70E}"/>
              </a:ext>
            </a:extLst>
          </p:cNvPr>
          <p:cNvSpPr/>
          <p:nvPr/>
        </p:nvSpPr>
        <p:spPr>
          <a:xfrm>
            <a:off x="736598" y="4568519"/>
            <a:ext cx="10236200" cy="8026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B904AF-109E-414B-F353-912EDF0B8672}"/>
              </a:ext>
            </a:extLst>
          </p:cNvPr>
          <p:cNvSpPr/>
          <p:nvPr/>
        </p:nvSpPr>
        <p:spPr>
          <a:xfrm>
            <a:off x="771713" y="5572391"/>
            <a:ext cx="10236200" cy="8026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48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02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AEBC6-8AD7-4A51-9A72-3FBCFB94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EB629-3725-4B89-2162-8F8E9797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894FBC-C054-B88D-E121-7544FB03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9" y="476440"/>
            <a:ext cx="12192000" cy="117973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Amerijet Scheduled Service Routes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602120-FAD5-FE43-C8F3-6EF49FBE12C4}"/>
              </a:ext>
            </a:extLst>
          </p:cNvPr>
          <p:cNvGrpSpPr/>
          <p:nvPr/>
        </p:nvGrpSpPr>
        <p:grpSpPr>
          <a:xfrm>
            <a:off x="179389" y="1756928"/>
            <a:ext cx="8801710" cy="5101072"/>
            <a:chOff x="179388" y="0"/>
            <a:chExt cx="11833225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476042-88A8-5A91-7582-059C2F112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0"/>
              <a:ext cx="118332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1CF7BD-1A6C-B60D-06AE-28E99996A818}"/>
                </a:ext>
              </a:extLst>
            </p:cNvPr>
            <p:cNvSpPr/>
            <p:nvPr/>
          </p:nvSpPr>
          <p:spPr>
            <a:xfrm>
              <a:off x="3597884" y="4851918"/>
              <a:ext cx="85842" cy="746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F64256-7F4E-4EFB-C419-10125D911C0A}"/>
              </a:ext>
            </a:extLst>
          </p:cNvPr>
          <p:cNvSpPr txBox="1"/>
          <p:nvPr/>
        </p:nvSpPr>
        <p:spPr>
          <a:xfrm>
            <a:off x="6701417" y="3048278"/>
            <a:ext cx="5536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4875"/>
                </a:solidFill>
              </a:rPr>
              <a:t>Expanded network capabilities and global reach:</a:t>
            </a:r>
          </a:p>
          <a:p>
            <a:endParaRPr lang="en-US" dirty="0">
              <a:solidFill>
                <a:srgbClr val="10487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04875"/>
                </a:solidFill>
              </a:rPr>
              <a:t>104 U.S. Trucking Connections</a:t>
            </a:r>
            <a:r>
              <a:rPr lang="en-US" dirty="0">
                <a:solidFill>
                  <a:srgbClr val="104875"/>
                </a:solidFill>
              </a:rPr>
              <a:t> linking major U.S. cities to Miami Hub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04875"/>
                </a:solidFill>
              </a:rPr>
              <a:t>70 European Trucking Connections</a:t>
            </a:r>
            <a:r>
              <a:rPr lang="en-US" dirty="0">
                <a:solidFill>
                  <a:srgbClr val="104875"/>
                </a:solidFill>
              </a:rPr>
              <a:t> ensuring seamless regional transport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04875"/>
                </a:solidFill>
              </a:rPr>
              <a:t>80 Interline Agreements</a:t>
            </a:r>
            <a:r>
              <a:rPr lang="en-US" dirty="0">
                <a:solidFill>
                  <a:srgbClr val="104875"/>
                </a:solidFill>
              </a:rPr>
              <a:t> covering </a:t>
            </a:r>
            <a:r>
              <a:rPr lang="en-US" b="1" dirty="0">
                <a:solidFill>
                  <a:srgbClr val="104875"/>
                </a:solidFill>
              </a:rPr>
              <a:t>345 cities worldwide</a:t>
            </a:r>
            <a:r>
              <a:rPr lang="en-US" dirty="0">
                <a:solidFill>
                  <a:srgbClr val="104875"/>
                </a:solidFill>
              </a:rPr>
              <a:t> for extended connectivity</a:t>
            </a:r>
          </a:p>
          <a:p>
            <a:endParaRPr lang="en-US" dirty="0">
              <a:solidFill>
                <a:srgbClr val="1048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4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3CBC-DE56-F5E7-83B8-4B154966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05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04875"/>
                </a:solidFill>
              </a:rPr>
              <a:t>Commodities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76C5A-F176-03C2-B688-440B3F51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>
                <a:solidFill>
                  <a:srgbClr val="104875"/>
                </a:solidFill>
              </a:rPr>
              <a:t>6</a:t>
            </a:fld>
            <a:endParaRPr lang="en-US" dirty="0">
              <a:solidFill>
                <a:srgbClr val="104875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96B1DC-3B1B-712D-C4B5-D5CEAECB7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263" y="2699488"/>
            <a:ext cx="914770" cy="784089"/>
          </a:xfrm>
          <a:prstGeom prst="rect">
            <a:avLst/>
          </a:prstGeom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235BD1E5-EE89-F1CA-2E9D-4CBFE47D1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12689" y="4050920"/>
            <a:ext cx="1455157" cy="14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0487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2B02E-1A41-0AF6-ABC4-60B108195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827" y="2682442"/>
            <a:ext cx="914771" cy="784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24871-4FC6-C9D7-E444-4877F931C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841" y="4151436"/>
            <a:ext cx="984790" cy="8441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869728-7160-B0DA-84EB-385DFEB5B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045" y="2713467"/>
            <a:ext cx="914771" cy="78408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3B41842-88E8-5359-E9AF-D99494315552}"/>
              </a:ext>
            </a:extLst>
          </p:cNvPr>
          <p:cNvGrpSpPr/>
          <p:nvPr/>
        </p:nvGrpSpPr>
        <p:grpSpPr>
          <a:xfrm>
            <a:off x="2099043" y="4120674"/>
            <a:ext cx="1268312" cy="956043"/>
            <a:chOff x="6187002" y="4561261"/>
            <a:chExt cx="959734" cy="8241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D91A58A-D9AF-0B4F-3ADF-A07FEC9D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7002" y="4561261"/>
              <a:ext cx="659089" cy="5649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433651-AD20-893C-FE6F-13DBC2179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6179" y="4820469"/>
              <a:ext cx="560557" cy="564936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D55B92-D9FE-D773-8C8A-F161DFA596E7}"/>
              </a:ext>
            </a:extLst>
          </p:cNvPr>
          <p:cNvCxnSpPr>
            <a:cxnSpLocks/>
          </p:cNvCxnSpPr>
          <p:nvPr/>
        </p:nvCxnSpPr>
        <p:spPr>
          <a:xfrm>
            <a:off x="2099042" y="2636775"/>
            <a:ext cx="781786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C94DA90-786A-7889-3F3A-26C4E41DE344}"/>
              </a:ext>
            </a:extLst>
          </p:cNvPr>
          <p:cNvSpPr txBox="1"/>
          <p:nvPr/>
        </p:nvSpPr>
        <p:spPr>
          <a:xfrm>
            <a:off x="2016216" y="2230732"/>
            <a:ext cx="779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4875"/>
                </a:solidFill>
              </a:rPr>
              <a:t>General Cargo        		 	          Perishable    		                Dangerous Goods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D17163-44D2-2662-2E21-0E52DF0FC7D6}"/>
              </a:ext>
            </a:extLst>
          </p:cNvPr>
          <p:cNvSpPr txBox="1"/>
          <p:nvPr/>
        </p:nvSpPr>
        <p:spPr>
          <a:xfrm>
            <a:off x="2084223" y="3653725"/>
            <a:ext cx="849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04875"/>
                </a:solidFill>
              </a:rPr>
              <a:t>Pharmaceuticals    		  	Oversized/Heavy Freight            Live Animals &amp; Poultry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121575-CFBC-E901-377D-6A8B001E29EA}"/>
              </a:ext>
            </a:extLst>
          </p:cNvPr>
          <p:cNvSpPr txBox="1"/>
          <p:nvPr/>
        </p:nvSpPr>
        <p:spPr>
          <a:xfrm>
            <a:off x="3241580" y="5230964"/>
            <a:ext cx="996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04875"/>
                </a:solidFill>
              </a:rPr>
              <a:t>High Value</a:t>
            </a:r>
            <a:r>
              <a:rPr lang="en-US" b="1" dirty="0"/>
              <a:t>                      		 </a:t>
            </a:r>
            <a:r>
              <a:rPr lang="en-US" b="1" dirty="0">
                <a:solidFill>
                  <a:srgbClr val="104875"/>
                </a:solidFill>
              </a:rPr>
              <a:t>Human</a:t>
            </a:r>
            <a:r>
              <a:rPr lang="en-US" b="1" dirty="0"/>
              <a:t> </a:t>
            </a:r>
            <a:r>
              <a:rPr lang="en-US" b="1" dirty="0">
                <a:solidFill>
                  <a:srgbClr val="104875"/>
                </a:solidFill>
              </a:rPr>
              <a:t>Remains</a:t>
            </a:r>
            <a:r>
              <a:rPr lang="en-US" b="1" dirty="0"/>
              <a:t>              	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B6D4AE-A68B-8A9C-8D6F-CB5C10288DB3}"/>
              </a:ext>
            </a:extLst>
          </p:cNvPr>
          <p:cNvCxnSpPr>
            <a:cxnSpLocks/>
          </p:cNvCxnSpPr>
          <p:nvPr/>
        </p:nvCxnSpPr>
        <p:spPr>
          <a:xfrm flipV="1">
            <a:off x="2060222" y="4023057"/>
            <a:ext cx="7856683" cy="278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AB98BB5-908C-B25B-BCE5-E30200810542}"/>
              </a:ext>
            </a:extLst>
          </p:cNvPr>
          <p:cNvCxnSpPr>
            <a:cxnSpLocks/>
          </p:cNvCxnSpPr>
          <p:nvPr/>
        </p:nvCxnSpPr>
        <p:spPr>
          <a:xfrm>
            <a:off x="2158197" y="5617281"/>
            <a:ext cx="780171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CC9839B-0B36-AC55-378B-EEBE6300A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83" y="4110115"/>
            <a:ext cx="952648" cy="884602"/>
          </a:xfrm>
          <a:prstGeom prst="rect">
            <a:avLst/>
          </a:prstGeom>
        </p:spPr>
      </p:pic>
      <p:pic>
        <p:nvPicPr>
          <p:cNvPr id="7" name="Picture 6" descr="A stack of blue coins with a red dollar sign&#10;&#10;Description automatically generated">
            <a:extLst>
              <a:ext uri="{FF2B5EF4-FFF2-40B4-BE49-F238E27FC236}">
                <a16:creationId xmlns:a16="http://schemas.microsoft.com/office/drawing/2014/main" id="{13587E6D-F9B2-B9BA-3FA0-8721EBEDFF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08" y="5815322"/>
            <a:ext cx="674614" cy="67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B05EB3-478A-C600-F27D-7B1C88351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253" y="5762486"/>
            <a:ext cx="941140" cy="8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2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603574"/>
            <a:ext cx="10419171" cy="85725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Amerijet Hub - Miami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C1A-EF8C-4921-93BA-BF49D058389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AutoShape 2" descr="Amerijet expands fleet with seventh 767-300F | Cargo Fac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52724" y="2163658"/>
            <a:ext cx="5717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   Houses all airline-related functions: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Global Headquarters &amp; Support Departments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Operations Control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Maintenance Department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Flight Operations, Dispatch, and Crew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Corporate and Warehouse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6282" y="4601882"/>
            <a:ext cx="4204077" cy="193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Engine Cawling_small">
            <a:hlinkClick r:id="" action="ppaction://media"/>
            <a:extLst>
              <a:ext uri="{FF2B5EF4-FFF2-40B4-BE49-F238E27FC236}">
                <a16:creationId xmlns:a16="http://schemas.microsoft.com/office/drawing/2014/main" id="{17CA673C-EEE9-D6B1-7E95-6E64C8DC2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649" y="4620850"/>
            <a:ext cx="3452554" cy="1942062"/>
          </a:xfrm>
          <a:prstGeom prst="rect">
            <a:avLst/>
          </a:prstGeom>
        </p:spPr>
      </p:pic>
      <p:pic>
        <p:nvPicPr>
          <p:cNvPr id="14" name="Picture 13" descr="A picture containing sky, outdoor, plane, night&#10;&#10;Description automatically generated">
            <a:extLst>
              <a:ext uri="{FF2B5EF4-FFF2-40B4-BE49-F238E27FC236}">
                <a16:creationId xmlns:a16="http://schemas.microsoft.com/office/drawing/2014/main" id="{7CAC8F6C-A819-FA66-54F9-DAD97477AA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242" y="2033859"/>
            <a:ext cx="5955387" cy="229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EA0EAE-8542-26F3-6683-589AA541A8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051" y="4599243"/>
            <a:ext cx="3131383" cy="194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90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195" y="365125"/>
            <a:ext cx="947928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Miami Hub  Pharmaceutical &amp;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Cold Chain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365" y="1920400"/>
            <a:ext cx="8146143" cy="49200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Dedicated storage coolers for temperatures ranging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2"/>
                </a:solidFill>
              </a:rPr>
              <a:t>    between: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+15°C and +25°C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+2°C and +8°C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-20°C Active containers</a:t>
            </a:r>
          </a:p>
          <a:p>
            <a:r>
              <a:rPr lang="en-US" sz="2000" dirty="0">
                <a:solidFill>
                  <a:schemeClr val="tx2"/>
                </a:solidFill>
              </a:rPr>
              <a:t>24/Hr. Security and surveillance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Temperature-controlled food products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Temperature-controlled pharmaceuticals include vaccines, clinical trials, blood products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Non-temperature-controlled pharmaceuticals, including medical and laboratory devices and equipment, and solid pharmaceuticals, such as pills, tablets, and lozenges</a:t>
            </a:r>
          </a:p>
          <a:p>
            <a:pPr lvl="0"/>
            <a:r>
              <a:rPr lang="en-US" sz="2000" dirty="0">
                <a:solidFill>
                  <a:schemeClr val="tx2"/>
                </a:solidFill>
              </a:rPr>
              <a:t>Hazardous and radioactive pharmaceuticals and medical waste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1270" y="1970718"/>
            <a:ext cx="3152477" cy="209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49F7F-9EC3-40C3-AC17-2E2E277EA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747" y="1690688"/>
            <a:ext cx="2158171" cy="293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678FD-C4CF-58B4-F093-830167A6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8571D-547B-AC16-7009-E479362900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657" y="226222"/>
            <a:ext cx="1325564" cy="1325564"/>
          </a:xfrm>
          <a:prstGeom prst="rect">
            <a:avLst/>
          </a:prstGeom>
        </p:spPr>
      </p:pic>
      <p:pic>
        <p:nvPicPr>
          <p:cNvPr id="4" name="Container Loading-small">
            <a:hlinkClick r:id="" action="ppaction://media"/>
            <a:extLst>
              <a:ext uri="{FF2B5EF4-FFF2-40B4-BE49-F238E27FC236}">
                <a16:creationId xmlns:a16="http://schemas.microsoft.com/office/drawing/2014/main" id="{BBD30EAF-9CD9-8993-5A78-44D6A5D19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1107" y="4339587"/>
            <a:ext cx="3752601" cy="21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9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B696C-97A8-6A88-CC9F-0D951E1E8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0BE4-C32C-901C-790D-2F7FDF2C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7382"/>
            <a:ext cx="12191999" cy="4756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104875"/>
                </a:solidFill>
              </a:rPr>
              <a:t>Industries We Serve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D1E0-168D-2986-D683-A0182F16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D6F8-865C-4E6D-A4A0-157417056F59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63610-9F67-DE11-6798-5381B4BF8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62982">
            <a:off x="-7931521" y="7018677"/>
            <a:ext cx="85276" cy="85276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850E1E1-9464-C64B-98A9-9E383CC7C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66" y="1859358"/>
            <a:ext cx="4578927" cy="3784993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Logistics &amp; Supply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Aerospace &amp; Aviation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Automotive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Pharmaceuticals &amp; Healthcare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Energy &amp; Oil/Gas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104875"/>
                </a:solidFill>
              </a:rPr>
              <a:t>Manufacturing &amp; Industrial Goods</a:t>
            </a:r>
          </a:p>
          <a:p>
            <a:pPr marL="0" indent="0">
              <a:buNone/>
            </a:pPr>
            <a:endParaRPr lang="en-US" sz="2000" dirty="0">
              <a:solidFill>
                <a:srgbClr val="104875"/>
              </a:solidFill>
            </a:endParaRP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A4B2FA0C-B549-A92D-0512-AC61130B909F}"/>
              </a:ext>
            </a:extLst>
          </p:cNvPr>
          <p:cNvSpPr txBox="1">
            <a:spLocks/>
          </p:cNvSpPr>
          <p:nvPr/>
        </p:nvSpPr>
        <p:spPr>
          <a:xfrm>
            <a:off x="6811750" y="1956358"/>
            <a:ext cx="452356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Fresh Produce Industry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Fishing Industry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</a:rPr>
              <a:t>Floral Industry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</a:rPr>
              <a:t>Live Animals &amp; Specialty Cargo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Retail &amp; E-commerce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0487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Humanitarian &amp; Relief Aid</a:t>
            </a:r>
            <a:endParaRPr lang="en-US" sz="2000" dirty="0">
              <a:solidFill>
                <a:srgbClr val="104875"/>
              </a:solidFill>
            </a:endParaRPr>
          </a:p>
        </p:txBody>
      </p:sp>
      <p:pic>
        <p:nvPicPr>
          <p:cNvPr id="1026" name="Picture 2" descr="Global Logistics icon line illustration 43412890 Vector Art ...">
            <a:extLst>
              <a:ext uri="{FF2B5EF4-FFF2-40B4-BE49-F238E27FC236}">
                <a16:creationId xmlns:a16="http://schemas.microsoft.com/office/drawing/2014/main" id="{EC63CA92-CE7A-6468-AA52-6B329B58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38" y="2065523"/>
            <a:ext cx="583824" cy="5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erospace Icon - Free PNG &amp; SVG 3085644 - Noun Project">
            <a:extLst>
              <a:ext uri="{FF2B5EF4-FFF2-40B4-BE49-F238E27FC236}">
                <a16:creationId xmlns:a16="http://schemas.microsoft.com/office/drawing/2014/main" id="{1D5D8016-F4A6-E160-4078-9B6EE8A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" y="2797158"/>
            <a:ext cx="622666" cy="5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motive Icons - Free SVG &amp; PNG Automotive Images - Noun ...">
            <a:extLst>
              <a:ext uri="{FF2B5EF4-FFF2-40B4-BE49-F238E27FC236}">
                <a16:creationId xmlns:a16="http://schemas.microsoft.com/office/drawing/2014/main" id="{3404C526-FA9F-3B9F-08AC-54300E66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9" y="3453927"/>
            <a:ext cx="592364" cy="5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ude oil, drilling, energy, fuel, oil ...">
            <a:extLst>
              <a:ext uri="{FF2B5EF4-FFF2-40B4-BE49-F238E27FC236}">
                <a16:creationId xmlns:a16="http://schemas.microsoft.com/office/drawing/2014/main" id="{FD30B090-2638-337C-EAE4-F2E7CF23B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4" y="4983961"/>
            <a:ext cx="489671" cy="4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ufacturing Icon Vector Art, Icons, and Graphics for Free Download">
            <a:extLst>
              <a:ext uri="{FF2B5EF4-FFF2-40B4-BE49-F238E27FC236}">
                <a16:creationId xmlns:a16="http://schemas.microsoft.com/office/drawing/2014/main" id="{A931311F-30CD-C30D-1336-F91D4498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8" y="5772922"/>
            <a:ext cx="513821" cy="51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sh Produce Icons Photos, Images &amp; Pictures | Shutterstock">
            <a:extLst>
              <a:ext uri="{FF2B5EF4-FFF2-40B4-BE49-F238E27FC236}">
                <a16:creationId xmlns:a16="http://schemas.microsoft.com/office/drawing/2014/main" id="{B74DAC93-0D3D-D7C2-2F53-AC061308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667" y="-1520602"/>
            <a:ext cx="174172" cy="1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x with Vegetables Line Icon, Farm Garden Concept, Farm Products Sign on  White Background, Fresh Vegetables in Box Icon in Stock Vector -  Illustration of organic, leaf: 296151286">
            <a:extLst>
              <a:ext uri="{FF2B5EF4-FFF2-40B4-BE49-F238E27FC236}">
                <a16:creationId xmlns:a16="http://schemas.microsoft.com/office/drawing/2014/main" id="{11EBD45F-30CB-2FB6-4638-826A0755A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5999" y="1982020"/>
            <a:ext cx="736412" cy="66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Download Vector Icon in Multiple Formats">
            <a:extLst>
              <a:ext uri="{FF2B5EF4-FFF2-40B4-BE49-F238E27FC236}">
                <a16:creationId xmlns:a16="http://schemas.microsoft.com/office/drawing/2014/main" id="{3D9369CD-F46B-69BD-BFCD-31B57EA0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62" y="2840564"/>
            <a:ext cx="523208" cy="5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wnload Flower icon. Flower Symbols. Flower icon design illustration.  Flower icon sign. Flower icon vector. Flower logo vector design. for free">
            <a:extLst>
              <a:ext uri="{FF2B5EF4-FFF2-40B4-BE49-F238E27FC236}">
                <a16:creationId xmlns:a16="http://schemas.microsoft.com/office/drawing/2014/main" id="{B981C455-9B71-69FC-B64B-A1AE5C8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93" y="3507967"/>
            <a:ext cx="748708" cy="7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tail Stores Icon PNG Images, Vectors Free Download - Pngtree">
            <a:extLst>
              <a:ext uri="{FF2B5EF4-FFF2-40B4-BE49-F238E27FC236}">
                <a16:creationId xmlns:a16="http://schemas.microsoft.com/office/drawing/2014/main" id="{E9AD6E06-6630-86ED-1811-34AF97B9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97" y="4946623"/>
            <a:ext cx="663995" cy="6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umanitarian - Free people icons">
            <a:extLst>
              <a:ext uri="{FF2B5EF4-FFF2-40B4-BE49-F238E27FC236}">
                <a16:creationId xmlns:a16="http://schemas.microsoft.com/office/drawing/2014/main" id="{5207F765-74BB-F674-55D9-F0832557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62" y="5755543"/>
            <a:ext cx="513822" cy="5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605,200+ Pharmaceutical Icon Stock Illustrations, Royalty-Free Vector  Graphics &amp; Clip Art - iStock">
            <a:extLst>
              <a:ext uri="{FF2B5EF4-FFF2-40B4-BE49-F238E27FC236}">
                <a16:creationId xmlns:a16="http://schemas.microsoft.com/office/drawing/2014/main" id="{5BEA8065-044C-A8F1-E53F-487C15DAD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795" y="4189596"/>
            <a:ext cx="597050" cy="5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remium Vector | Veterinary logo black outline horse and dog head">
            <a:extLst>
              <a:ext uri="{FF2B5EF4-FFF2-40B4-BE49-F238E27FC236}">
                <a16:creationId xmlns:a16="http://schemas.microsoft.com/office/drawing/2014/main" id="{62E94E19-9573-E57E-F2A8-2852C4D7A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3573" y="4297956"/>
            <a:ext cx="524270" cy="5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8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883DECC9EE64099BD314B76573CC3" ma:contentTypeVersion="18" ma:contentTypeDescription="Create a new document." ma:contentTypeScope="" ma:versionID="7bb036512abdf55a3922155024ad34d5">
  <xsd:schema xmlns:xsd="http://www.w3.org/2001/XMLSchema" xmlns:xs="http://www.w3.org/2001/XMLSchema" xmlns:p="http://schemas.microsoft.com/office/2006/metadata/properties" xmlns:ns2="98e01b2d-ccb1-42f5-b320-941185f92ccb" xmlns:ns3="931624e1-2b51-4dfa-bcc7-58b38b5eb845" targetNamespace="http://schemas.microsoft.com/office/2006/metadata/properties" ma:root="true" ma:fieldsID="140fe394cea4f7fceca56b6160f5a21c" ns2:_="" ns3:_="">
    <xsd:import namespace="98e01b2d-ccb1-42f5-b320-941185f92ccb"/>
    <xsd:import namespace="931624e1-2b51-4dfa-bcc7-58b38b5eb8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01b2d-ccb1-42f5-b320-941185f92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9bed01-eae3-4474-a3b3-aa6f302fed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624e1-2b51-4dfa-bcc7-58b38b5eb84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27ad98-dea2-4013-861e-63877992466b}" ma:internalName="TaxCatchAll" ma:showField="CatchAllData" ma:web="931624e1-2b51-4dfa-bcc7-58b38b5eb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1624e1-2b51-4dfa-bcc7-58b38b5eb845" xsi:nil="true"/>
    <lcf76f155ced4ddcb4097134ff3c332f xmlns="98e01b2d-ccb1-42f5-b320-941185f92c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6C3524-2491-4CC8-8EBD-CA7C171D36AE}"/>
</file>

<file path=customXml/itemProps2.xml><?xml version="1.0" encoding="utf-8"?>
<ds:datastoreItem xmlns:ds="http://schemas.openxmlformats.org/officeDocument/2006/customXml" ds:itemID="{C0AB3CF7-24EA-40A0-9084-E0C31AA7127F}">
  <ds:schemaRefs>
    <ds:schemaRef ds:uri="931624e1-2b51-4dfa-bcc7-58b38b5eb845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98e01b2d-ccb1-42f5-b320-941185f92ccb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1151545-3C09-4E3C-8A81-5B9B1EF4A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15911</TotalTime>
  <Words>485</Words>
  <Application>Microsoft Office PowerPoint</Application>
  <PresentationFormat>Widescreen</PresentationFormat>
  <Paragraphs>107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Aptos</vt:lpstr>
      <vt:lpstr>Times New Roman</vt:lpstr>
      <vt:lpstr>Calibri Light</vt:lpstr>
      <vt:lpstr>Office Theme</vt:lpstr>
      <vt:lpstr>Company Overview</vt:lpstr>
      <vt:lpstr>Our Vision, Mission and Values</vt:lpstr>
      <vt:lpstr>Operating a Fleet of 12 Aircraft</vt:lpstr>
      <vt:lpstr>Diversified Service Offerings</vt:lpstr>
      <vt:lpstr>Amerijet Scheduled Service Routes</vt:lpstr>
      <vt:lpstr>Commodities</vt:lpstr>
      <vt:lpstr>Amerijet Hub - Miami</vt:lpstr>
      <vt:lpstr>Miami Hub  Pharmaceutical &amp;  Cold Chain Products</vt:lpstr>
      <vt:lpstr>Industries We Serve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Richard</dc:creator>
  <cp:lastModifiedBy>Nigel Anderson</cp:lastModifiedBy>
  <cp:revision>267</cp:revision>
  <cp:lastPrinted>2020-08-21T16:54:18Z</cp:lastPrinted>
  <dcterms:created xsi:type="dcterms:W3CDTF">2020-07-07T18:37:32Z</dcterms:created>
  <dcterms:modified xsi:type="dcterms:W3CDTF">2025-04-22T16:00:15Z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8236240-f170-4761-90fa-4d6e39c76c66_Enabled">
    <vt:lpwstr>true</vt:lpwstr>
  </property>
  <property fmtid="{D5CDD505-2E9C-101B-9397-08002B2CF9AE}" pid="3" name="MSIP_Label_08236240-f170-4761-90fa-4d6e39c76c66_SetDate">
    <vt:lpwstr>2022-09-14T12:01:06Z</vt:lpwstr>
  </property>
  <property fmtid="{D5CDD505-2E9C-101B-9397-08002B2CF9AE}" pid="4" name="MSIP_Label_08236240-f170-4761-90fa-4d6e39c76c66_Method">
    <vt:lpwstr>Standard</vt:lpwstr>
  </property>
  <property fmtid="{D5CDD505-2E9C-101B-9397-08002B2CF9AE}" pid="5" name="MSIP_Label_08236240-f170-4761-90fa-4d6e39c76c66_Name">
    <vt:lpwstr>defa4170-0d19-0005-0004-bc88714345d2</vt:lpwstr>
  </property>
  <property fmtid="{D5CDD505-2E9C-101B-9397-08002B2CF9AE}" pid="6" name="MSIP_Label_08236240-f170-4761-90fa-4d6e39c76c66_SiteId">
    <vt:lpwstr>46ee2c75-9b08-4a0b-9b2e-1573165b9452</vt:lpwstr>
  </property>
  <property fmtid="{D5CDD505-2E9C-101B-9397-08002B2CF9AE}" pid="7" name="MSIP_Label_08236240-f170-4761-90fa-4d6e39c76c66_ActionId">
    <vt:lpwstr>2a148f4a-7402-4083-afc8-60e68d87e3f4</vt:lpwstr>
  </property>
  <property fmtid="{D5CDD505-2E9C-101B-9397-08002B2CF9AE}" pid="8" name="MSIP_Label_08236240-f170-4761-90fa-4d6e39c76c66_ContentBits">
    <vt:lpwstr>0</vt:lpwstr>
  </property>
  <property fmtid="{D5CDD505-2E9C-101B-9397-08002B2CF9AE}" pid="9" name="ContentTypeId">
    <vt:lpwstr>0x0101004AE883DECC9EE64099BD314B76573CC3</vt:lpwstr>
  </property>
  <property fmtid="{D5CDD505-2E9C-101B-9397-08002B2CF9AE}" pid="10" name="MediaServiceImageTags">
    <vt:lpwstr/>
  </property>
</Properties>
</file>