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9" r:id="rId5"/>
    <p:sldId id="285" r:id="rId6"/>
    <p:sldId id="281" r:id="rId7"/>
    <p:sldId id="290" r:id="rId8"/>
    <p:sldId id="291" r:id="rId9"/>
    <p:sldId id="275" r:id="rId10"/>
    <p:sldId id="292" r:id="rId11"/>
    <p:sldId id="295" r:id="rId12"/>
    <p:sldId id="301" r:id="rId13"/>
    <p:sldId id="293" r:id="rId14"/>
    <p:sldId id="302" r:id="rId15"/>
    <p:sldId id="294" r:id="rId16"/>
    <p:sldId id="296" r:id="rId17"/>
    <p:sldId id="297" r:id="rId18"/>
    <p:sldId id="298" r:id="rId19"/>
    <p:sldId id="299" r:id="rId20"/>
    <p:sldId id="274" r:id="rId21"/>
    <p:sldId id="271" r:id="rId22"/>
    <p:sldId id="278" r:id="rId23"/>
    <p:sldId id="277" r:id="rId24"/>
    <p:sldId id="276" r:id="rId25"/>
    <p:sldId id="272" r:id="rId26"/>
    <p:sldId id="280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0" autoAdjust="0"/>
    <p:restoredTop sz="94660"/>
  </p:normalViewPr>
  <p:slideViewPr>
    <p:cSldViewPr snapToGrid="0">
      <p:cViewPr varScale="1">
        <p:scale>
          <a:sx n="83" d="100"/>
          <a:sy n="83" d="100"/>
        </p:scale>
        <p:origin x="293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99E71-D97B-402E-A7F7-81289544A44A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C384A-B045-48A2-AC63-DD130B0BE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5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claim impacts the airline’s brand and reputation.</a:t>
            </a:r>
          </a:p>
          <a:p>
            <a:pPr lvl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Especially when shipping high value goods such as pharmaceutical products</a:t>
            </a: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Pharmaceutical products have to be protected from theft, tamper and temperature as well as humidity</a:t>
            </a:r>
          </a:p>
          <a:p>
            <a:pPr lvl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EB92-647B-4D10-9524-B99DE0E0D19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2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142039" y="4239307"/>
            <a:ext cx="7614530" cy="209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04"/>
            <a:ext cx="6187103" cy="520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3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4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68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2" y="-430863"/>
            <a:ext cx="15918210" cy="29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4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8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94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6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7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0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0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D122-C2A6-4732-AB47-234C645E309E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9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merijet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C1A-EF8C-4921-93BA-BF49D058389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5075672" y="3093022"/>
            <a:ext cx="6156436" cy="1055898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182880"/>
            <a:r>
              <a:rPr lang="en-US" sz="3600" dirty="0">
                <a:solidFill>
                  <a:srgbClr val="006699"/>
                </a:solidFill>
              </a:rPr>
              <a:t>Amerijet International Airlines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42F395-8495-41E3-945A-769F71F25A8E}"/>
              </a:ext>
            </a:extLst>
          </p:cNvPr>
          <p:cNvSpPr txBox="1"/>
          <p:nvPr/>
        </p:nvSpPr>
        <p:spPr>
          <a:xfrm>
            <a:off x="75501" y="6171096"/>
            <a:ext cx="2726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99"/>
                </a:solidFill>
                <a:hlinkClick r:id="rId2"/>
              </a:rPr>
              <a:t>www.Amerijet.com</a:t>
            </a:r>
            <a:endParaRPr lang="en-US" dirty="0">
              <a:solidFill>
                <a:srgbClr val="006699"/>
              </a:solidFill>
            </a:endParaRPr>
          </a:p>
          <a:p>
            <a:r>
              <a:rPr lang="en-US" sz="800" dirty="0">
                <a:solidFill>
                  <a:schemeClr val="accent1">
                    <a:lumMod val="75000"/>
                  </a:schemeClr>
                </a:solidFill>
              </a:rPr>
              <a:t>Updated 06/19/2023</a:t>
            </a:r>
          </a:p>
          <a:p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8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6484" y="2133601"/>
            <a:ext cx="3491443" cy="47243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General Freight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Pharmaceuticals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Active and Passive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Temperature Controlled Food Products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Oversized and Project Freight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Department of Defense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486566" y="2172035"/>
            <a:ext cx="3056467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Dangerous Goods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US" sz="2400" dirty="0"/>
              <a:t>Valuables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Live Animals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Human Remains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Charters and ACMI</a:t>
            </a:r>
          </a:p>
        </p:txBody>
      </p:sp>
      <p:pic>
        <p:nvPicPr>
          <p:cNvPr id="4" name="Picture 2" descr="C:\Users\crichard\Desktop\Gener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97" y="2172035"/>
            <a:ext cx="415156" cy="5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richard\Desktop\Phar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50" y="3089528"/>
            <a:ext cx="577850" cy="4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crichard\Desktop\Perishabl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9" y="3932192"/>
            <a:ext cx="430964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crichard\Desktop\Oversiz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22" y="4970073"/>
            <a:ext cx="535305" cy="47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crichard\Desktop\Dangerous goo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95" y="2193895"/>
            <a:ext cx="6413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crichard\Desktop\Valuabl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67" y="3056794"/>
            <a:ext cx="419099" cy="5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crichard\Desktop\Animal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01" y="3848227"/>
            <a:ext cx="584643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crichard\Desktop\Human Remain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39" y="4973843"/>
            <a:ext cx="625906" cy="47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12" y="5708388"/>
            <a:ext cx="545541" cy="545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7" y="5714196"/>
            <a:ext cx="439286" cy="56479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838200" y="3929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6699"/>
                </a:solidFill>
              </a:rPr>
              <a:t>Our Product Portfolio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4DD439-C7B5-4FED-967E-781963D940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80967" y="2866024"/>
            <a:ext cx="560557" cy="5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Map&#10;&#10;Description automatically generated">
            <a:extLst>
              <a:ext uri="{FF2B5EF4-FFF2-40B4-BE49-F238E27FC236}">
                <a16:creationId xmlns:a16="http://schemas.microsoft.com/office/drawing/2014/main" id="{DE46C3D9-9622-4CF6-9844-3F47E167C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 b="55325"/>
          <a:stretch/>
        </p:blipFill>
        <p:spPr>
          <a:xfrm>
            <a:off x="1212315" y="1540385"/>
            <a:ext cx="10599877" cy="53176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006699"/>
                </a:solidFill>
              </a:rPr>
              <a:t>Amerijet</a:t>
            </a:r>
            <a:r>
              <a:rPr lang="en-US" b="1" dirty="0">
                <a:solidFill>
                  <a:srgbClr val="006699"/>
                </a:solidFill>
              </a:rPr>
              <a:t> Scheduled Service Region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6421D-5962-4010-B99B-8A287F96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38" y="5640483"/>
            <a:ext cx="1133954" cy="1018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7B0D3-E0C4-4D8E-BC17-7CC4A74D4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02" y="6166488"/>
            <a:ext cx="786452" cy="975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2F951A-583F-4AC0-85AF-EBB85E78E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08" y="5768687"/>
            <a:ext cx="786452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Worldwide Representation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9666CB-4FAC-4976-A621-0CC03DD91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23" b="7142"/>
          <a:stretch/>
        </p:blipFill>
        <p:spPr>
          <a:xfrm>
            <a:off x="0" y="2208549"/>
            <a:ext cx="7581554" cy="3968413"/>
          </a:xfrm>
        </p:spPr>
      </p:pic>
      <p:sp>
        <p:nvSpPr>
          <p:cNvPr id="3" name="TextBox 2"/>
          <p:cNvSpPr txBox="1"/>
          <p:nvPr/>
        </p:nvSpPr>
        <p:spPr>
          <a:xfrm>
            <a:off x="689429" y="325845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63373" y="2559679"/>
            <a:ext cx="403179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Amerijet’s global network provides seamless and transparent transportation solutions utilizing its company owned and operated infrastructure, devoted GSA and long-term interline contracts.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44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133" y="169068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Leading cargo market share in 67% of Amerijet’s service region</a:t>
            </a:r>
          </a:p>
          <a:p>
            <a:r>
              <a:rPr lang="en-US" sz="2000" dirty="0"/>
              <a:t>Amerijet’s market share by country</a:t>
            </a:r>
            <a:r>
              <a:rPr lang="en-US" sz="2000" baseline="30000" dirty="0"/>
              <a:t>(1)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11 countries:  &gt; 80%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16 countries:  50-79%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2 countries:  30-49%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3 Countries:  &lt; 29%</a:t>
            </a:r>
          </a:p>
          <a:p>
            <a:r>
              <a:rPr lang="en-US" sz="2000" dirty="0"/>
              <a:t>Diversified customer mix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72% Forwarders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22% Direct shippers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6% interline partners</a:t>
            </a:r>
          </a:p>
          <a:p>
            <a:r>
              <a:rPr lang="en-US" sz="2000" dirty="0"/>
              <a:t>Established partnerships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Global GSA network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Ground service partnerships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472C94-8844-40F1-9620-CF34A3D4E141}"/>
              </a:ext>
            </a:extLst>
          </p:cNvPr>
          <p:cNvSpPr txBox="1"/>
          <p:nvPr/>
        </p:nvSpPr>
        <p:spPr>
          <a:xfrm>
            <a:off x="-396104" y="6492875"/>
            <a:ext cx="6593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1)  WorldACD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MarketShare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 based on available carrier reporting.  Time Period: CY2023 TYD June 19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34" y="2065829"/>
            <a:ext cx="4091763" cy="233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15" y="3920235"/>
            <a:ext cx="3300772" cy="234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2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68977" y="2163113"/>
            <a:ext cx="8141193" cy="2598440"/>
          </a:xfrm>
        </p:spPr>
        <p:txBody>
          <a:bodyPr>
            <a:noAutofit/>
          </a:bodyPr>
          <a:lstStyle/>
          <a:p>
            <a:r>
              <a:rPr lang="en-US" sz="2000" dirty="0"/>
              <a:t>First U.S. cargo airline to receive the IATA CEIV-Pharma Certification in June, 2017</a:t>
            </a:r>
          </a:p>
          <a:p>
            <a:r>
              <a:rPr lang="en-US" sz="2000" dirty="0"/>
              <a:t>First carrier in the U.S. to obtained re-certification in August, 2020</a:t>
            </a:r>
          </a:p>
          <a:p>
            <a:pPr lvl="0"/>
            <a:r>
              <a:rPr lang="en-US" sz="2000" dirty="0"/>
              <a:t>Amerijet is continuously reinforcing internal processes through training, collaboration, and partnering with like-minded suppliers. Amerijet's Quality Management program includes: </a:t>
            </a:r>
          </a:p>
          <a:p>
            <a:pPr lvl="1"/>
            <a:r>
              <a:rPr lang="en-US" sz="2000" dirty="0"/>
              <a:t>Service level agreements</a:t>
            </a:r>
          </a:p>
          <a:p>
            <a:pPr lvl="1"/>
            <a:r>
              <a:rPr lang="en-US" sz="2000" dirty="0"/>
              <a:t>Documented training programs</a:t>
            </a:r>
          </a:p>
          <a:p>
            <a:pPr lvl="1"/>
            <a:r>
              <a:rPr lang="en-US" sz="2000" dirty="0"/>
              <a:t>Quality metrics</a:t>
            </a:r>
          </a:p>
          <a:p>
            <a:pPr lvl="1"/>
            <a:r>
              <a:rPr lang="en-US" sz="2000" dirty="0"/>
              <a:t>Audits &amp; self-inspection</a:t>
            </a:r>
          </a:p>
          <a:p>
            <a:pPr lvl="1"/>
            <a:r>
              <a:rPr lang="en-US" sz="2000" dirty="0"/>
              <a:t>Risk assessment</a:t>
            </a:r>
          </a:p>
          <a:p>
            <a:pPr lvl="1"/>
            <a:r>
              <a:rPr lang="en-US" sz="2000" dirty="0"/>
              <a:t>Corrective &amp; preventative action program </a:t>
            </a:r>
          </a:p>
          <a:p>
            <a:pPr lvl="1"/>
            <a:endParaRPr lang="en-US" sz="1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2961" y="354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rgbClr val="006699"/>
                </a:solidFill>
              </a:rPr>
              <a:t>Amerijet CEIV Certification</a:t>
            </a:r>
            <a:endParaRPr lang="en-US" b="1" dirty="0">
              <a:solidFill>
                <a:srgbClr val="0066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40" y="2878916"/>
            <a:ext cx="2653145" cy="26531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1321" y="5657671"/>
            <a:ext cx="4421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“Amerijet is continuously reinforcing internal processes through training, collaboration, and partnering with like-minded suppliers.”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Pharmaceutical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423" y="1838578"/>
            <a:ext cx="8146143" cy="4920030"/>
          </a:xfrm>
        </p:spPr>
        <p:txBody>
          <a:bodyPr>
            <a:normAutofit/>
          </a:bodyPr>
          <a:lstStyle/>
          <a:p>
            <a:r>
              <a:rPr lang="en-US" sz="2000" dirty="0"/>
              <a:t>Dedicated storage coolers for temperatures ranging </a:t>
            </a:r>
          </a:p>
          <a:p>
            <a:pPr marL="0" indent="0">
              <a:buNone/>
            </a:pPr>
            <a:r>
              <a:rPr lang="en-US" sz="2000" dirty="0"/>
              <a:t>    between: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 +15°C and +25°C </a:t>
            </a:r>
          </a:p>
          <a:p>
            <a:pPr lvl="1"/>
            <a:r>
              <a:rPr lang="en-US" sz="2000" dirty="0"/>
              <a:t> +2°C and +8°C </a:t>
            </a:r>
          </a:p>
          <a:p>
            <a:pPr lvl="1"/>
            <a:r>
              <a:rPr lang="en-US" sz="2000" dirty="0"/>
              <a:t>-20°C frozen/Active containers</a:t>
            </a:r>
          </a:p>
          <a:p>
            <a:r>
              <a:rPr lang="en-US" sz="2000" dirty="0"/>
              <a:t>24/Hr. Security and surveillance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Temperature controlled pharmaceuticals are vaccines, clinical trials, blood products, etc.  </a:t>
            </a:r>
          </a:p>
          <a:p>
            <a:pPr lvl="0"/>
            <a:r>
              <a:rPr lang="en-US" sz="2000" dirty="0"/>
              <a:t>Non-temperature controlled pharmaceuticals are medical devices or laboratory equipment, solid pharmaceuticals such as pills, tablets, lozenges, etc.</a:t>
            </a:r>
          </a:p>
          <a:p>
            <a:pPr lvl="0"/>
            <a:r>
              <a:rPr lang="en-US" sz="2000" dirty="0"/>
              <a:t>Hazardous and radioactive pharmaceuticals are bioengineered drugs, medical waste, etc.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9"/>
          <a:stretch/>
        </p:blipFill>
        <p:spPr>
          <a:xfrm>
            <a:off x="6821270" y="1970718"/>
            <a:ext cx="3152477" cy="209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C49F7F-9EC3-40C3-AC17-2E2E277EA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747" y="1690688"/>
            <a:ext cx="2158171" cy="293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90" y="4341813"/>
            <a:ext cx="3125387" cy="215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0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32256" y="1978330"/>
            <a:ext cx="6181142" cy="4454849"/>
          </a:xfrm>
        </p:spPr>
        <p:txBody>
          <a:bodyPr>
            <a:noAutofit/>
          </a:bodyPr>
          <a:lstStyle/>
          <a:p>
            <a:r>
              <a:rPr lang="en-US" sz="2400" dirty="0"/>
              <a:t>Pre-cooling receiving area including dock doors with environmental protection</a:t>
            </a:r>
          </a:p>
          <a:p>
            <a:r>
              <a:rPr lang="en-US" sz="2400" dirty="0"/>
              <a:t>Less than 5-minutes tarmac transfers</a:t>
            </a:r>
          </a:p>
          <a:p>
            <a:r>
              <a:rPr lang="en-US" sz="2400" dirty="0"/>
              <a:t>Refrigerated trucks</a:t>
            </a:r>
          </a:p>
          <a:p>
            <a:r>
              <a:rPr lang="en-US" sz="2400" dirty="0"/>
              <a:t>Active container leasing program</a:t>
            </a:r>
          </a:p>
          <a:p>
            <a:r>
              <a:rPr lang="en-US" sz="2400" dirty="0"/>
              <a:t>Dedicated active container charging/storage</a:t>
            </a:r>
          </a:p>
          <a:p>
            <a:r>
              <a:rPr lang="en-US" sz="2400" dirty="0"/>
              <a:t>Approved utilization of temperature and data loggers</a:t>
            </a:r>
          </a:p>
          <a:p>
            <a:r>
              <a:rPr lang="en-US" sz="2400" dirty="0"/>
              <a:t>Shipment transparency/EDI - Milestone updates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35" y="2159963"/>
            <a:ext cx="1531780" cy="2297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3" b="23723"/>
          <a:stretch/>
        </p:blipFill>
        <p:spPr>
          <a:xfrm>
            <a:off x="6613398" y="4981179"/>
            <a:ext cx="2435162" cy="1340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66055" y="4219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err="1">
                <a:solidFill>
                  <a:srgbClr val="006699"/>
                </a:solidFill>
              </a:rPr>
              <a:t>Amerijet</a:t>
            </a:r>
            <a:r>
              <a:rPr lang="en-US" altLang="en-US" b="1" dirty="0">
                <a:solidFill>
                  <a:srgbClr val="006699"/>
                </a:solidFill>
              </a:rPr>
              <a:t> Pharmaceutical Handling </a:t>
            </a:r>
            <a:endParaRPr lang="en-US" b="1" dirty="0">
              <a:solidFill>
                <a:srgbClr val="006699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2E8CA5-FE1C-4A64-90C1-6117D40F8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810" y="2322328"/>
            <a:ext cx="3262499" cy="2397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915" y="4907950"/>
            <a:ext cx="221374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28" y="3645818"/>
            <a:ext cx="1812174" cy="181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6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753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Temperature Controlled Food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161" y="1929193"/>
            <a:ext cx="6795782" cy="477325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Temperature controlled handling center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40,000 sq ft (3,700 sq meter)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Climate-controlled cooler compartments for refrigerated, frozen and chilled storage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Computerized monitoring of temperature changes and backup systems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Pre-cooling receiving area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Enclosed dock doors allow for seamless cold chain transfers from trucks to coolers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15 of 47 dock doors are dedicated for temperature-controlled shipments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24-hour monitoring, including cooler compartments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778B25-FEF3-46A2-8CEB-D48846BFB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267" y="1554801"/>
            <a:ext cx="2914141" cy="2139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CB9A6-727E-4D4E-A855-88E82D4D7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267" y="3245881"/>
            <a:ext cx="2914141" cy="2139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2D1963-5CD2-4A94-B512-1F5ADA25C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004" y="4853909"/>
            <a:ext cx="2778666" cy="2222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16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b="1" dirty="0">
                <a:solidFill>
                  <a:srgbClr val="006699"/>
                </a:solidFill>
              </a:rPr>
              <a:t>Hazardous Materials</a:t>
            </a:r>
            <a:endParaRPr lang="en-US" b="1" dirty="0">
              <a:solidFill>
                <a:srgbClr val="00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96" y="1842049"/>
            <a:ext cx="8194088" cy="4667250"/>
          </a:xfrm>
        </p:spPr>
        <p:txBody>
          <a:bodyPr>
            <a:noAutofit/>
          </a:bodyPr>
          <a:lstStyle/>
          <a:p>
            <a:pPr lvl="0"/>
            <a:r>
              <a:rPr lang="en-US" sz="2000" dirty="0"/>
              <a:t>Certified dangerous goods handling agents</a:t>
            </a:r>
          </a:p>
          <a:p>
            <a:pPr lvl="0"/>
            <a:r>
              <a:rPr lang="en-US" sz="2000" dirty="0"/>
              <a:t>Compliance with the highest safety and environmental standards</a:t>
            </a:r>
          </a:p>
          <a:p>
            <a:pPr lvl="0"/>
            <a:r>
              <a:rPr lang="en-US" sz="2000" dirty="0"/>
              <a:t>Strict adherence to IATA Dangerous Goods Regulations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Explosives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Gases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Flammable liquids and solids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Corrosive substances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Toxic, infectious and radioactive substances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Magnetized material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Industrial solvents or chemicals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Infectious substances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Insecticides (including fertilizers, poisons)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Used engines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Lithium batteries (including batteries contained in equipment)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00406-A374-4143-85A4-69B8EF0C9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53" y="1690688"/>
            <a:ext cx="3528008" cy="2831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D100A-1E06-4A44-A220-F00116C94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153" y="4175674"/>
            <a:ext cx="3866208" cy="2835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3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006699"/>
                </a:solidFill>
              </a:rPr>
              <a:t>Oversized and Project Cargo</a:t>
            </a:r>
            <a:endParaRPr lang="en-US" b="1" dirty="0">
              <a:solidFill>
                <a:srgbClr val="0066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D00AD-C538-4419-860C-D9204361BE67}"/>
              </a:ext>
            </a:extLst>
          </p:cNvPr>
          <p:cNvSpPr txBox="1"/>
          <p:nvPr/>
        </p:nvSpPr>
        <p:spPr>
          <a:xfrm>
            <a:off x="683740" y="1690688"/>
            <a:ext cx="862909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Project consulting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Flexible flight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Integrated RFS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Industry knowledge and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Highest safety and environmental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Individual charter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Various Industries: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Oil and gas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Automotive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Aerospace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Telecommunications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Government contracts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High tech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Heavy 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Marine industry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04472-9B04-406E-849D-6045476DA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919" y="1690688"/>
            <a:ext cx="4235996" cy="3392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7F3305-C891-4C3A-9396-A34D44838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288" y="3953911"/>
            <a:ext cx="3666318" cy="290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1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Amerijet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67921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Leading provider of high-quality air cargo services</a:t>
            </a:r>
          </a:p>
          <a:p>
            <a:r>
              <a:rPr lang="en-US" sz="2200" dirty="0"/>
              <a:t>Scheduled air-cargo service operation</a:t>
            </a:r>
          </a:p>
          <a:p>
            <a:r>
              <a:rPr lang="en-US" sz="2200" dirty="0"/>
              <a:t>Long-term ACMI lease (Aircraft, Crew, Maintenance &amp; Insurance) &amp; </a:t>
            </a:r>
            <a:r>
              <a:rPr lang="en-US" sz="2200" dirty="0" err="1"/>
              <a:t>CmI</a:t>
            </a:r>
            <a:r>
              <a:rPr lang="en-US" sz="2200" dirty="0"/>
              <a:t> (Crew, Maintenance &amp; Insurance) contracts </a:t>
            </a:r>
          </a:p>
          <a:p>
            <a:r>
              <a:rPr lang="en-US" sz="2200" dirty="0"/>
              <a:t>Long-term and Ad-Hoc Charters </a:t>
            </a:r>
          </a:p>
          <a:p>
            <a:r>
              <a:rPr lang="en-US" sz="2200" dirty="0"/>
              <a:t>CRAF Carrier – Government Contracts including for Global Heavyweight and Commercial Multimodal</a:t>
            </a:r>
          </a:p>
          <a:p>
            <a:r>
              <a:rPr lang="en-US" sz="2200" dirty="0"/>
              <a:t>Established global GSA (General Sales Agent) network </a:t>
            </a:r>
          </a:p>
          <a:p>
            <a:r>
              <a:rPr lang="en-US" sz="2200" dirty="0"/>
              <a:t>Regional ground distribution partner network</a:t>
            </a:r>
          </a:p>
          <a:p>
            <a:r>
              <a:rPr lang="en-US" sz="2200" dirty="0"/>
              <a:t>Long-standing relationships with global forwarders and airlines</a:t>
            </a:r>
          </a:p>
          <a:p>
            <a:r>
              <a:rPr lang="en-US" sz="2200" dirty="0"/>
              <a:t>Providing transparent cargo solutions for customers from multiple industries</a:t>
            </a:r>
          </a:p>
          <a:p>
            <a:r>
              <a:rPr lang="en-US" sz="2200" dirty="0"/>
              <a:t>High </a:t>
            </a:r>
            <a:r>
              <a:rPr lang="en-US" sz="2200"/>
              <a:t>customer loyalty</a:t>
            </a:r>
            <a:endParaRPr lang="en-US" sz="2200" dirty="0">
              <a:solidFill>
                <a:srgbClr val="C00000"/>
              </a:solidFill>
            </a:endParaRPr>
          </a:p>
          <a:p>
            <a:r>
              <a:rPr lang="en-US" sz="2200" dirty="0"/>
              <a:t>Established leadership team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7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006699"/>
                </a:solidFill>
              </a:rPr>
              <a:t>Live Animals</a:t>
            </a:r>
            <a:endParaRPr lang="en-US" b="1" dirty="0">
              <a:solidFill>
                <a:srgbClr val="00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92" y="1589541"/>
            <a:ext cx="5942669" cy="4609035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Dedicated live animal handling desk</a:t>
            </a:r>
          </a:p>
          <a:p>
            <a:pPr lvl="0"/>
            <a:r>
              <a:rPr lang="en-US" sz="2400" dirty="0"/>
              <a:t>Species-appropriate care</a:t>
            </a:r>
          </a:p>
          <a:p>
            <a:pPr lvl="0"/>
            <a:r>
              <a:rPr lang="en-US" sz="2400" dirty="0"/>
              <a:t>Noise-reduced and temperature-controlled handling</a:t>
            </a:r>
          </a:p>
          <a:p>
            <a:r>
              <a:rPr lang="en-US" sz="2400" dirty="0"/>
              <a:t>All animals are transported in full compliance with the IATA Live Animal Regulations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Horses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Livestock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Pets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Zoo animals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Marine life</a:t>
            </a:r>
          </a:p>
          <a:p>
            <a:pPr marL="457200" lvl="1" indent="0">
              <a:buNone/>
            </a:pPr>
            <a:r>
              <a:rPr lang="en-US" sz="1400" dirty="0"/>
              <a:t>*Amerijet does not transport animals for research and/or</a:t>
            </a:r>
            <a:br>
              <a:rPr lang="en-US" sz="1400" dirty="0"/>
            </a:br>
            <a:r>
              <a:rPr lang="en-US" sz="1400" dirty="0"/>
              <a:t> laboratory, science purposes.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8D0FA2-E488-48F2-B2B8-B64E0C420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16" y="1732768"/>
            <a:ext cx="3655522" cy="2554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79912-CF2D-448E-B0F6-718E694CF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393" y="4175363"/>
            <a:ext cx="2542673" cy="2682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1F2991-7C3B-4DB8-B5ED-4BFEEDE07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283" y="4133505"/>
            <a:ext cx="3012465" cy="2873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14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Ad-Hoc Charters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584" y="1910123"/>
            <a:ext cx="6439349" cy="4550613"/>
          </a:xfrm>
        </p:spPr>
        <p:txBody>
          <a:bodyPr>
            <a:normAutofit/>
          </a:bodyPr>
          <a:lstStyle/>
          <a:p>
            <a:r>
              <a:rPr lang="en-US" sz="2600" dirty="0" err="1"/>
              <a:t>Amerijet</a:t>
            </a:r>
            <a:r>
              <a:rPr lang="en-US" sz="2600" dirty="0"/>
              <a:t> offers U.S. domestic and international Ad-hoc charters for a multitude of industries, using a variety of aircraft including but not limited to its own fleet</a:t>
            </a:r>
          </a:p>
          <a:p>
            <a:pPr lvl="1" indent="-285750"/>
            <a:r>
              <a:rPr lang="en-US" sz="2200" dirty="0"/>
              <a:t>Humanitarian relief </a:t>
            </a:r>
          </a:p>
          <a:p>
            <a:pPr lvl="1" indent="-285750"/>
            <a:r>
              <a:rPr lang="en-US" sz="2200" dirty="0"/>
              <a:t>Project freight</a:t>
            </a:r>
          </a:p>
          <a:p>
            <a:pPr lvl="1" indent="-285750"/>
            <a:r>
              <a:rPr lang="en-US" sz="2200" dirty="0"/>
              <a:t>Time critical</a:t>
            </a:r>
          </a:p>
          <a:p>
            <a:pPr lvl="1" indent="-285750"/>
            <a:r>
              <a:rPr lang="en-US" sz="2200" dirty="0"/>
              <a:t>Live animals</a:t>
            </a:r>
          </a:p>
          <a:p>
            <a:pPr lvl="1" indent="-285750"/>
            <a:r>
              <a:rPr lang="en-US" sz="2200" dirty="0"/>
              <a:t>Hazardous material</a:t>
            </a:r>
          </a:p>
          <a:p>
            <a:pPr lvl="1" indent="-285750"/>
            <a:r>
              <a:rPr lang="en-US" sz="2200" dirty="0"/>
              <a:t>High value</a:t>
            </a:r>
          </a:p>
          <a:p>
            <a:pPr lvl="1" indent="-285750"/>
            <a:r>
              <a:rPr lang="en-US" sz="2200" dirty="0"/>
              <a:t>Remote destinations</a:t>
            </a:r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4D74A6-A502-4A64-BC11-CE00FEA07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547" y="4258656"/>
            <a:ext cx="3669437" cy="2694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40F81A-D387-4C38-AAC9-85DEF24FF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101" y="3400171"/>
            <a:ext cx="3127899" cy="234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1EFBC2-153E-4FD4-AC1A-451341192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276" y="1690688"/>
            <a:ext cx="3191597" cy="234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Government  </a:t>
            </a:r>
            <a:r>
              <a:rPr lang="en-US" b="1" dirty="0">
                <a:solidFill>
                  <a:srgbClr val="0070C0"/>
                </a:solidFill>
              </a:rPr>
              <a:t>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CRAF Carrier – Government Contracts</a:t>
            </a:r>
          </a:p>
          <a:p>
            <a:pPr lvl="1"/>
            <a:r>
              <a:rPr lang="en-US" dirty="0"/>
              <a:t>DOD Global Heavyweight </a:t>
            </a:r>
          </a:p>
          <a:p>
            <a:pPr lvl="1"/>
            <a:r>
              <a:rPr lang="en-US" dirty="0"/>
              <a:t>Multimodal Contract </a:t>
            </a:r>
          </a:p>
          <a:p>
            <a:pPr lvl="2"/>
            <a:r>
              <a:rPr lang="en-US" dirty="0"/>
              <a:t>Strategic partnerships</a:t>
            </a:r>
          </a:p>
          <a:p>
            <a:pPr lvl="2"/>
            <a:r>
              <a:rPr lang="en-US" dirty="0"/>
              <a:t>Proven global capabilities</a:t>
            </a:r>
          </a:p>
          <a:p>
            <a:pPr lvl="2"/>
            <a:r>
              <a:rPr lang="en-US" dirty="0"/>
              <a:t>Safe and reliable record of performance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10" y="1690688"/>
            <a:ext cx="341947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65" y="4376396"/>
            <a:ext cx="5086580" cy="214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10" y="4322762"/>
            <a:ext cx="3400425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EDI  and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73" y="2008659"/>
            <a:ext cx="5761712" cy="1551287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Monitoring and tracking</a:t>
            </a:r>
          </a:p>
          <a:p>
            <a:r>
              <a:rPr lang="en-US" sz="2400" dirty="0"/>
              <a:t>Provide tracking and shipment alerts capabilities</a:t>
            </a:r>
          </a:p>
          <a:p>
            <a:r>
              <a:rPr lang="en-US" sz="2400" dirty="0"/>
              <a:t>GPS tracking devices for high value shipments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0BE61-D2FD-451E-A024-CC7E41EC57AD}"/>
              </a:ext>
            </a:extLst>
          </p:cNvPr>
          <p:cNvSpPr txBox="1"/>
          <p:nvPr/>
        </p:nvSpPr>
        <p:spPr>
          <a:xfrm>
            <a:off x="488273" y="4352953"/>
            <a:ext cx="5440177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 standards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SmartKargo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58C88-EE9E-401E-88BF-5665CEC6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512" y="1786220"/>
            <a:ext cx="5673940" cy="38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Amerijet International Airlines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1173" y="3429000"/>
            <a:ext cx="7389653" cy="238564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Thank you for your time and attention.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Amerijet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46" y="1811840"/>
            <a:ext cx="10356854" cy="41645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Started operations in 1974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Amerijet was flying overnight courier services, operating a fleet of Falcon 20s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Amerijet purchased its first Boeing 727-100 to start its scheduled all-cargo operation serving Mexico and the Caribbean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Continued expanding into Central America and opened  additional GSA offices in Asia and Europe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Amerijet focused on facility and fleet expansion and deployed its first Boeing 767-200 freighter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D530B-CBB3-4BF3-A677-67A0E391E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2" y="5244570"/>
            <a:ext cx="9690436" cy="147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4A43A7-C0DE-4F55-99EF-DF68CA0A8E36}"/>
              </a:ext>
            </a:extLst>
          </p:cNvPr>
          <p:cNvSpPr/>
          <p:nvPr/>
        </p:nvSpPr>
        <p:spPr>
          <a:xfrm>
            <a:off x="767707" y="1811840"/>
            <a:ext cx="739050" cy="313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1974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5B8B7E-0C89-4CCA-A61E-9FF0ED9C6037}"/>
              </a:ext>
            </a:extLst>
          </p:cNvPr>
          <p:cNvSpPr/>
          <p:nvPr/>
        </p:nvSpPr>
        <p:spPr>
          <a:xfrm>
            <a:off x="765896" y="2302805"/>
            <a:ext cx="739050" cy="313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1980s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75AF6D-3CDF-4BED-B6EF-6DE70FB47567}"/>
              </a:ext>
            </a:extLst>
          </p:cNvPr>
          <p:cNvSpPr/>
          <p:nvPr/>
        </p:nvSpPr>
        <p:spPr>
          <a:xfrm>
            <a:off x="765896" y="2825546"/>
            <a:ext cx="739050" cy="31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1990s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C7050E-9B8E-4B68-AFD3-6940CE15872E}"/>
              </a:ext>
            </a:extLst>
          </p:cNvPr>
          <p:cNvSpPr/>
          <p:nvPr/>
        </p:nvSpPr>
        <p:spPr>
          <a:xfrm>
            <a:off x="724450" y="3403033"/>
            <a:ext cx="780496" cy="31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2000s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30E0A8-DFEC-42AC-B3DB-A589FDA4AE92}"/>
              </a:ext>
            </a:extLst>
          </p:cNvPr>
          <p:cNvSpPr/>
          <p:nvPr/>
        </p:nvSpPr>
        <p:spPr>
          <a:xfrm>
            <a:off x="724450" y="3887477"/>
            <a:ext cx="780496" cy="31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2010s</a:t>
            </a:r>
          </a:p>
        </p:txBody>
      </p:sp>
      <p:sp>
        <p:nvSpPr>
          <p:cNvPr id="9" name="Striped Right Arrow 8"/>
          <p:cNvSpPr/>
          <p:nvPr/>
        </p:nvSpPr>
        <p:spPr>
          <a:xfrm>
            <a:off x="724450" y="4347248"/>
            <a:ext cx="2523004" cy="63966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1131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Amerijet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599" y="1771649"/>
            <a:ext cx="9855201" cy="4405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Amerijet operates scheduled freighter service throughout the Caribbean, Mexico, and Central &amp; South America.  The company provides ACMI, and </a:t>
            </a:r>
            <a:r>
              <a:rPr lang="en-US" sz="2000" dirty="0" err="1"/>
              <a:t>CmI</a:t>
            </a:r>
            <a:r>
              <a:rPr lang="en-US" sz="2000" dirty="0"/>
              <a:t> long and short-term charters for customers worldwide.</a:t>
            </a:r>
          </a:p>
          <a:p>
            <a:pPr marL="228600" lvl="1" indent="0">
              <a:spcBef>
                <a:spcPts val="0"/>
              </a:spcBef>
              <a:buNone/>
            </a:pPr>
            <a:endParaRPr lang="en-US" sz="2000" dirty="0"/>
          </a:p>
          <a:p>
            <a:pPr marL="0">
              <a:spcBef>
                <a:spcPts val="0"/>
              </a:spcBef>
              <a:buNone/>
            </a:pPr>
            <a:r>
              <a:rPr lang="en-US" sz="2000" dirty="0"/>
              <a:t>Completed Expansion Initiatives:</a:t>
            </a:r>
          </a:p>
          <a:p>
            <a:pPr marL="114300" indent="-342900">
              <a:spcBef>
                <a:spcPts val="0"/>
              </a:spcBef>
            </a:pPr>
            <a:r>
              <a:rPr lang="en-US" sz="2000" dirty="0"/>
              <a:t>Fleet growth (B767-300 and B757-200 freighters)</a:t>
            </a:r>
          </a:p>
          <a:p>
            <a:pPr marL="114300" indent="-342900">
              <a:spcBef>
                <a:spcPts val="0"/>
              </a:spcBef>
            </a:pPr>
            <a:r>
              <a:rPr lang="en-US" sz="2000" dirty="0"/>
              <a:t>Global ETOPS (Extended-range, Twin-engine, Operational Performance, Standards)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     Certification</a:t>
            </a:r>
          </a:p>
          <a:p>
            <a:pPr marL="114300" indent="-342900">
              <a:spcBef>
                <a:spcPts val="0"/>
              </a:spcBef>
            </a:pPr>
            <a:r>
              <a:rPr lang="en-US" sz="2000" dirty="0"/>
              <a:t>Start of scheduled service European route </a:t>
            </a:r>
          </a:p>
          <a:p>
            <a:pPr marL="114300" indent="-342900">
              <a:spcBef>
                <a:spcPts val="0"/>
              </a:spcBef>
            </a:pPr>
            <a:r>
              <a:rPr lang="en-US" sz="2000" dirty="0"/>
              <a:t>CEIV (IATA Center of Excellence for Independent Validators in Pharmaceutical Logistics)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     Certification &amp; Re-certification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D530B-CBB3-4BF3-A677-67A0E391E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81" y="5378979"/>
            <a:ext cx="9690436" cy="147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30E0A8-DFEC-42AC-B3DB-A589FDA4AE92}"/>
              </a:ext>
            </a:extLst>
          </p:cNvPr>
          <p:cNvSpPr/>
          <p:nvPr/>
        </p:nvSpPr>
        <p:spPr>
          <a:xfrm>
            <a:off x="447952" y="1838541"/>
            <a:ext cx="780496" cy="31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8976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261" y="514280"/>
            <a:ext cx="10159866" cy="85725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Amerijet International Airlines – Miami 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C1A-EF8C-4921-93BA-BF49D058389D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077" y="2111702"/>
            <a:ext cx="61250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Amerijet’s</a:t>
            </a:r>
            <a:r>
              <a:rPr lang="en-US" sz="2000" dirty="0"/>
              <a:t> facility located at the Miami International Airport 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360,000 square foot (33,500 m²) automated warehouse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Including 40,000 square foot (3,700 m²) temperature-controlled handling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 Exclusive ramp access for aircraft handling and </a:t>
            </a:r>
          </a:p>
          <a:p>
            <a:pPr lvl="1"/>
            <a:r>
              <a:rPr lang="en-US" sz="2000" dirty="0"/>
              <a:t>      parking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49 dry cargo, 12 cold storage, and three (3) dedicated pharmaceutical receiving doors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Landside and airside acceptance of palletized freight and containers to streamline cargo flows and reduce receiving times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04" y="2512021"/>
            <a:ext cx="5564636" cy="3451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77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006699"/>
                </a:solidFill>
              </a:rPr>
              <a:t>Amerijet</a:t>
            </a:r>
            <a:r>
              <a:rPr lang="en-US" b="1" dirty="0">
                <a:solidFill>
                  <a:srgbClr val="006699"/>
                </a:solidFill>
              </a:rPr>
              <a:t> International Airlines – Miami Hub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51" y="2355611"/>
            <a:ext cx="4779263" cy="472300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Facility was designed for high volume throughout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Integrated import/export warehouse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Freight weighing and dimensioning stations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Automated ULD management and high racking warehouse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ULD by-pass roller systems (acceptance to ramp)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F7EAE-9770-475B-8910-C52BEE465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65" y="1690688"/>
            <a:ext cx="4084674" cy="2920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FE43B9-55EF-46A2-B41B-0F629E779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065" y="4158376"/>
            <a:ext cx="4084674" cy="2920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6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232" y="530181"/>
            <a:ext cx="11088210" cy="85725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6699"/>
                </a:solidFill>
              </a:rPr>
              <a:t>Amerijet International Airlines - Corporate Offices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C1A-EF8C-4921-93BA-BF49D058389D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AutoShape 2" descr="Amerijet expands fleet with seventh 767-300F | Cargo Fac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b="8274"/>
          <a:stretch/>
        </p:blipFill>
        <p:spPr>
          <a:xfrm>
            <a:off x="6838338" y="4144671"/>
            <a:ext cx="4253534" cy="241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5265" y="1718665"/>
            <a:ext cx="67089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Amerijet's corporate offices located at the Miami International Airport houses all airline-related functions: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Operations control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Maintenance department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Flight operations, dispatch and crew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Ramp operations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Corporate and warehouse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Dry and refrigerated trucking dispatch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28" y="4972383"/>
            <a:ext cx="2349563" cy="156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09" y="4972383"/>
            <a:ext cx="2377247" cy="158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9"/>
          <a:stretch/>
        </p:blipFill>
        <p:spPr>
          <a:xfrm>
            <a:off x="6838337" y="1864363"/>
            <a:ext cx="4204077" cy="193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1" y="378800"/>
            <a:ext cx="11597196" cy="1016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Long Term ACMI/ Schedule Charters &amp; CMI Contract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53" y="2214164"/>
            <a:ext cx="6720396" cy="4265036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Amerijet operates multiyear ACMI, </a:t>
            </a:r>
            <a:r>
              <a:rPr lang="en-US" sz="2400" dirty="0" err="1"/>
              <a:t>CmI</a:t>
            </a:r>
            <a:r>
              <a:rPr lang="en-US" sz="2400" dirty="0"/>
              <a:t> long and short-term charter contracts for customers in various industries.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5028F3-F919-4B4C-8EEC-2EB646C5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045" y="1911960"/>
            <a:ext cx="3722678" cy="2662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0116" b="9286"/>
          <a:stretch/>
        </p:blipFill>
        <p:spPr>
          <a:xfrm>
            <a:off x="5283109" y="4376216"/>
            <a:ext cx="6334699" cy="231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81" y="4376216"/>
            <a:ext cx="4366212" cy="231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03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67" y="38288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6699"/>
                </a:solidFill>
              </a:rPr>
              <a:t>Amerijet Fleet of Freighter Aircraft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67" y="2708430"/>
            <a:ext cx="3933456" cy="342225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Amerijet operates a fleet of Boeing 767-300 and 757-200 freighters.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A group of airplanes at an airport&#10;&#10;Description automatically generated with low confidence">
            <a:extLst>
              <a:ext uri="{FF2B5EF4-FFF2-40B4-BE49-F238E27FC236}">
                <a16:creationId xmlns:a16="http://schemas.microsoft.com/office/drawing/2014/main" id="{87250879-46A5-495A-943D-251AE3AA1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46" y="2243434"/>
            <a:ext cx="5580343" cy="3982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0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1624e1-2b51-4dfa-bcc7-58b38b5eb845" xsi:nil="true"/>
    <lcf76f155ced4ddcb4097134ff3c332f xmlns="98e01b2d-ccb1-42f5-b320-941185f92cc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E883DECC9EE64099BD314B76573CC3" ma:contentTypeVersion="16" ma:contentTypeDescription="Create a new document." ma:contentTypeScope="" ma:versionID="f652b9f19cecfe9c0349df66486eb902">
  <xsd:schema xmlns:xsd="http://www.w3.org/2001/XMLSchema" xmlns:xs="http://www.w3.org/2001/XMLSchema" xmlns:p="http://schemas.microsoft.com/office/2006/metadata/properties" xmlns:ns2="98e01b2d-ccb1-42f5-b320-941185f92ccb" xmlns:ns3="931624e1-2b51-4dfa-bcc7-58b38b5eb845" targetNamespace="http://schemas.microsoft.com/office/2006/metadata/properties" ma:root="true" ma:fieldsID="3e85dd9f2f12583cc891206782f82c01" ns2:_="" ns3:_="">
    <xsd:import namespace="98e01b2d-ccb1-42f5-b320-941185f92ccb"/>
    <xsd:import namespace="931624e1-2b51-4dfa-bcc7-58b38b5eb8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01b2d-ccb1-42f5-b320-941185f92c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29bed01-eae3-4474-a3b3-aa6f302fed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624e1-2b51-4dfa-bcc7-58b38b5eb84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427ad98-dea2-4013-861e-63877992466b}" ma:internalName="TaxCatchAll" ma:showField="CatchAllData" ma:web="931624e1-2b51-4dfa-bcc7-58b38b5eb8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D286D1-0CE0-4FF0-B1A1-09EBC5951392}">
  <ds:schemaRefs>
    <ds:schemaRef ds:uri="http://schemas.microsoft.com/office/2006/metadata/properties"/>
    <ds:schemaRef ds:uri="http://schemas.microsoft.com/office/infopath/2007/PartnerControls"/>
    <ds:schemaRef ds:uri="931624e1-2b51-4dfa-bcc7-58b38b5eb845"/>
    <ds:schemaRef ds:uri="98e01b2d-ccb1-42f5-b320-941185f92ccb"/>
  </ds:schemaRefs>
</ds:datastoreItem>
</file>

<file path=customXml/itemProps2.xml><?xml version="1.0" encoding="utf-8"?>
<ds:datastoreItem xmlns:ds="http://schemas.openxmlformats.org/officeDocument/2006/customXml" ds:itemID="{11267BB9-CFA3-445B-AE4C-5ADE8B984A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A06749-8727-47E1-BEE4-A9A774D9C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e01b2d-ccb1-42f5-b320-941185f92ccb"/>
    <ds:schemaRef ds:uri="931624e1-2b51-4dfa-bcc7-58b38b5eb8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3202</TotalTime>
  <Words>1193</Words>
  <Application>Microsoft Office PowerPoint</Application>
  <PresentationFormat>Widescreen</PresentationFormat>
  <Paragraphs>225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Amerijet Introduction</vt:lpstr>
      <vt:lpstr>Amerijet History</vt:lpstr>
      <vt:lpstr>Amerijet Today</vt:lpstr>
      <vt:lpstr>Amerijet International Airlines – Miami Hub</vt:lpstr>
      <vt:lpstr>Amerijet International Airlines – Miami Hub</vt:lpstr>
      <vt:lpstr>Amerijet International Airlines - Corporate Offices </vt:lpstr>
      <vt:lpstr>Long Term ACMI/ Schedule Charters &amp; CMI Contract</vt:lpstr>
      <vt:lpstr>Amerijet Fleet of Freighter Aircraft</vt:lpstr>
      <vt:lpstr>PowerPoint Presentation</vt:lpstr>
      <vt:lpstr>Amerijet Scheduled Service Region</vt:lpstr>
      <vt:lpstr>Worldwide Representation</vt:lpstr>
      <vt:lpstr>Our Strengths</vt:lpstr>
      <vt:lpstr>PowerPoint Presentation</vt:lpstr>
      <vt:lpstr>Pharmaceutical Products</vt:lpstr>
      <vt:lpstr>PowerPoint Presentation</vt:lpstr>
      <vt:lpstr>Temperature Controlled Food Products</vt:lpstr>
      <vt:lpstr>Hazardous Materials</vt:lpstr>
      <vt:lpstr>Oversized and Project Cargo</vt:lpstr>
      <vt:lpstr>Live Animals</vt:lpstr>
      <vt:lpstr>Ad-Hoc Charters</vt:lpstr>
      <vt:lpstr>Government  Programs</vt:lpstr>
      <vt:lpstr>EDI  and Tracking</vt:lpstr>
      <vt:lpstr>Amerijet International Airlines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Richard</dc:creator>
  <cp:lastModifiedBy>Christine Richard</cp:lastModifiedBy>
  <cp:revision>203</cp:revision>
  <cp:lastPrinted>2020-08-21T16:54:18Z</cp:lastPrinted>
  <dcterms:created xsi:type="dcterms:W3CDTF">2020-07-07T18:37:32Z</dcterms:created>
  <dcterms:modified xsi:type="dcterms:W3CDTF">2023-06-19T15:49:30Z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0x0101004AE883DECC9EE64099BD314B76573CC3</vt:lpwstr>
  </property>
  <property fmtid="{D5CDD505-2E9C-101B-9397-08002B2CF9AE}" pid="3" name="MSIP_Label_08236240-f170-4761-90fa-4d6e39c76c66_Enabled">
    <vt:lpwstr>true</vt:lpwstr>
  </property>
  <property fmtid="{D5CDD505-2E9C-101B-9397-08002B2CF9AE}" pid="4" name="MSIP_Label_08236240-f170-4761-90fa-4d6e39c76c66_SetDate">
    <vt:lpwstr>2023-04-27T20:06:13Z</vt:lpwstr>
  </property>
  <property fmtid="{D5CDD505-2E9C-101B-9397-08002B2CF9AE}" pid="5" name="MSIP_Label_08236240-f170-4761-90fa-4d6e39c76c66_Method">
    <vt:lpwstr>Standard</vt:lpwstr>
  </property>
  <property fmtid="{D5CDD505-2E9C-101B-9397-08002B2CF9AE}" pid="6" name="MSIP_Label_08236240-f170-4761-90fa-4d6e39c76c66_Name">
    <vt:lpwstr>defa4170-0d19-0005-0004-bc88714345d2</vt:lpwstr>
  </property>
  <property fmtid="{D5CDD505-2E9C-101B-9397-08002B2CF9AE}" pid="7" name="MSIP_Label_08236240-f170-4761-90fa-4d6e39c76c66_SiteId">
    <vt:lpwstr>46ee2c75-9b08-4a0b-9b2e-1573165b9452</vt:lpwstr>
  </property>
  <property fmtid="{D5CDD505-2E9C-101B-9397-08002B2CF9AE}" pid="8" name="MSIP_Label_08236240-f170-4761-90fa-4d6e39c76c66_ActionId">
    <vt:lpwstr>910e231a-a169-40da-8937-5a8e91dc2857</vt:lpwstr>
  </property>
  <property fmtid="{D5CDD505-2E9C-101B-9397-08002B2CF9AE}" pid="9" name="MSIP_Label_08236240-f170-4761-90fa-4d6e39c76c66_ContentBits">
    <vt:lpwstr>0</vt:lpwstr>
  </property>
</Properties>
</file>